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5" r:id="rId1"/>
  </p:sldMasterIdLst>
  <p:sldIdLst>
    <p:sldId id="256" r:id="rId2"/>
    <p:sldId id="315" r:id="rId3"/>
    <p:sldId id="369" r:id="rId4"/>
    <p:sldId id="326" r:id="rId5"/>
    <p:sldId id="327" r:id="rId6"/>
    <p:sldId id="331" r:id="rId7"/>
    <p:sldId id="332" r:id="rId8"/>
    <p:sldId id="333" r:id="rId9"/>
    <p:sldId id="334" r:id="rId10"/>
    <p:sldId id="335" r:id="rId11"/>
    <p:sldId id="336" r:id="rId12"/>
    <p:sldId id="337" r:id="rId13"/>
    <p:sldId id="338" r:id="rId14"/>
    <p:sldId id="339" r:id="rId15"/>
    <p:sldId id="340" r:id="rId16"/>
    <p:sldId id="341" r:id="rId17"/>
    <p:sldId id="344" r:id="rId18"/>
    <p:sldId id="342" r:id="rId19"/>
    <p:sldId id="343" r:id="rId20"/>
    <p:sldId id="345" r:id="rId21"/>
    <p:sldId id="346" r:id="rId22"/>
    <p:sldId id="361" r:id="rId23"/>
    <p:sldId id="313" r:id="rId24"/>
    <p:sldId id="269" r:id="rId25"/>
    <p:sldId id="273" r:id="rId26"/>
    <p:sldId id="275" r:id="rId27"/>
    <p:sldId id="271" r:id="rId28"/>
    <p:sldId id="367" r:id="rId29"/>
    <p:sldId id="368" r:id="rId30"/>
    <p:sldId id="314" r:id="rId31"/>
    <p:sldId id="284" r:id="rId32"/>
    <p:sldId id="297" r:id="rId33"/>
    <p:sldId id="278" r:id="rId34"/>
    <p:sldId id="279" r:id="rId35"/>
    <p:sldId id="280" r:id="rId36"/>
    <p:sldId id="281" r:id="rId37"/>
    <p:sldId id="282" r:id="rId38"/>
    <p:sldId id="378" r:id="rId39"/>
    <p:sldId id="285" r:id="rId40"/>
    <p:sldId id="286" r:id="rId41"/>
    <p:sldId id="287" r:id="rId42"/>
    <p:sldId id="288" r:id="rId43"/>
    <p:sldId id="295" r:id="rId44"/>
    <p:sldId id="305" r:id="rId45"/>
    <p:sldId id="307" r:id="rId46"/>
    <p:sldId id="308" r:id="rId47"/>
    <p:sldId id="309" r:id="rId48"/>
    <p:sldId id="310" r:id="rId49"/>
    <p:sldId id="311" r:id="rId50"/>
    <p:sldId id="380" r:id="rId51"/>
    <p:sldId id="381" r:id="rId52"/>
    <p:sldId id="382" r:id="rId53"/>
    <p:sldId id="379" r:id="rId54"/>
    <p:sldId id="383" r:id="rId55"/>
    <p:sldId id="384" r:id="rId56"/>
    <p:sldId id="263" r:id="rId57"/>
    <p:sldId id="347" r:id="rId58"/>
    <p:sldId id="348" r:id="rId59"/>
    <p:sldId id="349" r:id="rId60"/>
    <p:sldId id="350" r:id="rId61"/>
    <p:sldId id="351" r:id="rId62"/>
    <p:sldId id="352" r:id="rId63"/>
    <p:sldId id="353" r:id="rId64"/>
    <p:sldId id="354" r:id="rId65"/>
    <p:sldId id="355" r:id="rId66"/>
    <p:sldId id="356" r:id="rId67"/>
    <p:sldId id="357" r:id="rId68"/>
    <p:sldId id="358" r:id="rId69"/>
    <p:sldId id="359" r:id="rId70"/>
    <p:sldId id="360" r:id="rId71"/>
    <p:sldId id="366" r:id="rId72"/>
    <p:sldId id="362" r:id="rId73"/>
    <p:sldId id="363" r:id="rId74"/>
    <p:sldId id="364" r:id="rId75"/>
    <p:sldId id="365" r:id="rId76"/>
    <p:sldId id="370" r:id="rId77"/>
    <p:sldId id="373" r:id="rId78"/>
    <p:sldId id="374" r:id="rId79"/>
    <p:sldId id="375" r:id="rId80"/>
    <p:sldId id="376" r:id="rId81"/>
    <p:sldId id="377" r:id="rId82"/>
    <p:sldId id="385" r:id="rId83"/>
    <p:sldId id="386" r:id="rId84"/>
    <p:sldId id="387" r:id="rId85"/>
    <p:sldId id="388" r:id="rId8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34587" autoAdjust="0"/>
    <p:restoredTop sz="94712" autoAdjust="0"/>
  </p:normalViewPr>
  <p:slideViewPr>
    <p:cSldViewPr>
      <p:cViewPr varScale="1">
        <p:scale>
          <a:sx n="108" d="100"/>
          <a:sy n="108" d="100"/>
        </p:scale>
        <p:origin x="-1704" y="-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tableStyles" Target="tableStyles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 cstate="print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Oval 9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6440" y="2226503"/>
            <a:ext cx="5917679" cy="2550877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6440" y="4777380"/>
            <a:ext cx="5917679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7498080" y="1828800"/>
            <a:ext cx="990599" cy="22865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pPr/>
              <a:t>2019/8/12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6236208" y="3264408"/>
            <a:ext cx="3859795" cy="228660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11" name="Rectangle 10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 anchor="b"/>
          <a:lstStyle>
            <a:lvl1pPr algn="ctr">
              <a:defRPr sz="2800"/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92869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 cstate="print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10204164">
              <a:off x="426788" y="4564241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6" name="Rectangle 15"/>
            <p:cNvSpPr/>
            <p:nvPr/>
          </p:nvSpPr>
          <p:spPr>
            <a:xfrm>
              <a:off x="421503" y="402165"/>
              <a:ext cx="8327939" cy="31411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 bwMode="gray">
            <a:xfrm rot="10800000">
              <a:off x="485023" y="2670079"/>
              <a:ext cx="8182128" cy="2130508"/>
            </a:xfrm>
            <a:custGeom>
              <a:avLst/>
              <a:gdLst/>
              <a:ahLst/>
              <a:cxnLst/>
              <a:rect l="l" t="t" r="r" b="b"/>
              <a:pathLst>
                <a:path w="10000" h="9621">
                  <a:moveTo>
                    <a:pt x="0" y="0"/>
                  </a:moveTo>
                  <a:lnTo>
                    <a:pt x="0" y="2411"/>
                  </a:lnTo>
                  <a:lnTo>
                    <a:pt x="0" y="9586"/>
                  </a:lnTo>
                  <a:lnTo>
                    <a:pt x="0" y="9621"/>
                  </a:lnTo>
                  <a:lnTo>
                    <a:pt x="10000" y="9585"/>
                  </a:lnTo>
                  <a:cubicBezTo>
                    <a:pt x="9997" y="8144"/>
                    <a:pt x="10003" y="9571"/>
                    <a:pt x="10000" y="9586"/>
                  </a:cubicBezTo>
                  <a:cubicBezTo>
                    <a:pt x="9997" y="7194"/>
                    <a:pt x="9993" y="4803"/>
                    <a:pt x="9990" y="2411"/>
                  </a:cubicBezTo>
                  <a:lnTo>
                    <a:pt x="9990" y="0"/>
                  </a:lnTo>
                  <a:lnTo>
                    <a:pt x="9990" y="0"/>
                  </a:lnTo>
                  <a:lnTo>
                    <a:pt x="9534" y="253"/>
                  </a:lnTo>
                  <a:lnTo>
                    <a:pt x="9084" y="477"/>
                  </a:lnTo>
                  <a:lnTo>
                    <a:pt x="8628" y="669"/>
                  </a:lnTo>
                  <a:lnTo>
                    <a:pt x="8177" y="847"/>
                  </a:lnTo>
                  <a:lnTo>
                    <a:pt x="7726" y="984"/>
                  </a:lnTo>
                  <a:lnTo>
                    <a:pt x="7279" y="1087"/>
                  </a:lnTo>
                  <a:lnTo>
                    <a:pt x="6832" y="1176"/>
                  </a:lnTo>
                  <a:lnTo>
                    <a:pt x="6393" y="1236"/>
                  </a:lnTo>
                  <a:lnTo>
                    <a:pt x="5962" y="1279"/>
                  </a:lnTo>
                  <a:lnTo>
                    <a:pt x="5534" y="1294"/>
                  </a:lnTo>
                  <a:lnTo>
                    <a:pt x="5120" y="1294"/>
                  </a:lnTo>
                  <a:lnTo>
                    <a:pt x="4709" y="1294"/>
                  </a:lnTo>
                  <a:lnTo>
                    <a:pt x="4311" y="1266"/>
                  </a:lnTo>
                  <a:lnTo>
                    <a:pt x="3923" y="1221"/>
                  </a:lnTo>
                  <a:lnTo>
                    <a:pt x="3548" y="1161"/>
                  </a:lnTo>
                  <a:lnTo>
                    <a:pt x="3187" y="1101"/>
                  </a:lnTo>
                  <a:lnTo>
                    <a:pt x="2840" y="1026"/>
                  </a:lnTo>
                  <a:lnTo>
                    <a:pt x="2505" y="954"/>
                  </a:lnTo>
                  <a:lnTo>
                    <a:pt x="2192" y="865"/>
                  </a:lnTo>
                  <a:lnTo>
                    <a:pt x="1889" y="775"/>
                  </a:lnTo>
                  <a:lnTo>
                    <a:pt x="1346" y="579"/>
                  </a:lnTo>
                  <a:lnTo>
                    <a:pt x="882" y="400"/>
                  </a:lnTo>
                  <a:lnTo>
                    <a:pt x="511" y="253"/>
                  </a:lnTo>
                  <a:lnTo>
                    <a:pt x="234" y="11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0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4961454"/>
            <a:ext cx="6422004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66441" y="685800"/>
            <a:ext cx="6422004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866440" y="5528192"/>
            <a:ext cx="6422004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2019/8/12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Rectangle 9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67729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 cstate="print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21010068">
              <a:off x="6359946" y="2780895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Rectangle 8"/>
            <p:cNvSpPr/>
            <p:nvPr/>
          </p:nvSpPr>
          <p:spPr>
            <a:xfrm>
              <a:off x="485023" y="4343399"/>
              <a:ext cx="8182128" cy="211243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 bwMode="gray">
            <a:xfrm>
              <a:off x="485023" y="2854646"/>
              <a:ext cx="8182128" cy="2130508"/>
            </a:xfrm>
            <a:custGeom>
              <a:avLst/>
              <a:gdLst/>
              <a:ahLst/>
              <a:cxnLst/>
              <a:rect l="l" t="t" r="r" b="b"/>
              <a:pathLst>
                <a:path w="10000" h="9621">
                  <a:moveTo>
                    <a:pt x="0" y="0"/>
                  </a:moveTo>
                  <a:lnTo>
                    <a:pt x="0" y="2411"/>
                  </a:lnTo>
                  <a:lnTo>
                    <a:pt x="0" y="9586"/>
                  </a:lnTo>
                  <a:lnTo>
                    <a:pt x="0" y="9621"/>
                  </a:lnTo>
                  <a:lnTo>
                    <a:pt x="10000" y="9585"/>
                  </a:lnTo>
                  <a:cubicBezTo>
                    <a:pt x="9997" y="8144"/>
                    <a:pt x="10003" y="9571"/>
                    <a:pt x="10000" y="9586"/>
                  </a:cubicBezTo>
                  <a:cubicBezTo>
                    <a:pt x="9997" y="7194"/>
                    <a:pt x="9993" y="4803"/>
                    <a:pt x="9990" y="2411"/>
                  </a:cubicBezTo>
                  <a:lnTo>
                    <a:pt x="9990" y="0"/>
                  </a:lnTo>
                  <a:lnTo>
                    <a:pt x="9990" y="0"/>
                  </a:lnTo>
                  <a:lnTo>
                    <a:pt x="9534" y="253"/>
                  </a:lnTo>
                  <a:lnTo>
                    <a:pt x="9084" y="477"/>
                  </a:lnTo>
                  <a:lnTo>
                    <a:pt x="8628" y="669"/>
                  </a:lnTo>
                  <a:lnTo>
                    <a:pt x="8177" y="847"/>
                  </a:lnTo>
                  <a:lnTo>
                    <a:pt x="7726" y="984"/>
                  </a:lnTo>
                  <a:lnTo>
                    <a:pt x="7279" y="1087"/>
                  </a:lnTo>
                  <a:lnTo>
                    <a:pt x="6832" y="1176"/>
                  </a:lnTo>
                  <a:lnTo>
                    <a:pt x="6393" y="1236"/>
                  </a:lnTo>
                  <a:lnTo>
                    <a:pt x="5962" y="1279"/>
                  </a:lnTo>
                  <a:lnTo>
                    <a:pt x="5534" y="1294"/>
                  </a:lnTo>
                  <a:lnTo>
                    <a:pt x="5120" y="1294"/>
                  </a:lnTo>
                  <a:lnTo>
                    <a:pt x="4709" y="1294"/>
                  </a:lnTo>
                  <a:lnTo>
                    <a:pt x="4311" y="1266"/>
                  </a:lnTo>
                  <a:lnTo>
                    <a:pt x="3923" y="1221"/>
                  </a:lnTo>
                  <a:lnTo>
                    <a:pt x="3548" y="1161"/>
                  </a:lnTo>
                  <a:lnTo>
                    <a:pt x="3187" y="1101"/>
                  </a:lnTo>
                  <a:lnTo>
                    <a:pt x="2840" y="1026"/>
                  </a:lnTo>
                  <a:lnTo>
                    <a:pt x="2505" y="954"/>
                  </a:lnTo>
                  <a:lnTo>
                    <a:pt x="2192" y="865"/>
                  </a:lnTo>
                  <a:lnTo>
                    <a:pt x="1889" y="775"/>
                  </a:lnTo>
                  <a:lnTo>
                    <a:pt x="1346" y="579"/>
                  </a:lnTo>
                  <a:lnTo>
                    <a:pt x="882" y="400"/>
                  </a:lnTo>
                  <a:lnTo>
                    <a:pt x="511" y="253"/>
                  </a:lnTo>
                  <a:lnTo>
                    <a:pt x="234" y="11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0" y="927100"/>
            <a:ext cx="6422005" cy="1692720"/>
          </a:xfrm>
        </p:spPr>
        <p:txBody>
          <a:bodyPr/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0" y="3488023"/>
            <a:ext cx="6422005" cy="2536857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2019/8/12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Rectangle 7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03878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 cstate="print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21010068">
              <a:off x="6359946" y="4309201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10"/>
            <p:cNvSpPr/>
            <p:nvPr/>
          </p:nvSpPr>
          <p:spPr bwMode="gray">
            <a:xfrm>
              <a:off x="485023" y="4381500"/>
              <a:ext cx="8182128" cy="2130508"/>
            </a:xfrm>
            <a:custGeom>
              <a:avLst/>
              <a:gdLst/>
              <a:ahLst/>
              <a:cxnLst/>
              <a:rect l="l" t="t" r="r" b="b"/>
              <a:pathLst>
                <a:path w="10000" h="9621">
                  <a:moveTo>
                    <a:pt x="0" y="0"/>
                  </a:moveTo>
                  <a:lnTo>
                    <a:pt x="0" y="2411"/>
                  </a:lnTo>
                  <a:lnTo>
                    <a:pt x="0" y="9586"/>
                  </a:lnTo>
                  <a:lnTo>
                    <a:pt x="0" y="9621"/>
                  </a:lnTo>
                  <a:lnTo>
                    <a:pt x="10000" y="9585"/>
                  </a:lnTo>
                  <a:cubicBezTo>
                    <a:pt x="9997" y="8144"/>
                    <a:pt x="10003" y="9571"/>
                    <a:pt x="10000" y="9586"/>
                  </a:cubicBezTo>
                  <a:cubicBezTo>
                    <a:pt x="9997" y="7194"/>
                    <a:pt x="9993" y="4803"/>
                    <a:pt x="9990" y="2411"/>
                  </a:cubicBezTo>
                  <a:lnTo>
                    <a:pt x="9990" y="0"/>
                  </a:lnTo>
                  <a:lnTo>
                    <a:pt x="9990" y="0"/>
                  </a:lnTo>
                  <a:lnTo>
                    <a:pt x="9534" y="253"/>
                  </a:lnTo>
                  <a:lnTo>
                    <a:pt x="9084" y="477"/>
                  </a:lnTo>
                  <a:lnTo>
                    <a:pt x="8628" y="669"/>
                  </a:lnTo>
                  <a:lnTo>
                    <a:pt x="8177" y="847"/>
                  </a:lnTo>
                  <a:lnTo>
                    <a:pt x="7726" y="984"/>
                  </a:lnTo>
                  <a:lnTo>
                    <a:pt x="7279" y="1087"/>
                  </a:lnTo>
                  <a:lnTo>
                    <a:pt x="6832" y="1176"/>
                  </a:lnTo>
                  <a:lnTo>
                    <a:pt x="6393" y="1236"/>
                  </a:lnTo>
                  <a:lnTo>
                    <a:pt x="5962" y="1279"/>
                  </a:lnTo>
                  <a:lnTo>
                    <a:pt x="5534" y="1294"/>
                  </a:lnTo>
                  <a:lnTo>
                    <a:pt x="5120" y="1294"/>
                  </a:lnTo>
                  <a:lnTo>
                    <a:pt x="4709" y="1294"/>
                  </a:lnTo>
                  <a:lnTo>
                    <a:pt x="4311" y="1266"/>
                  </a:lnTo>
                  <a:lnTo>
                    <a:pt x="3923" y="1221"/>
                  </a:lnTo>
                  <a:lnTo>
                    <a:pt x="3548" y="1161"/>
                  </a:lnTo>
                  <a:lnTo>
                    <a:pt x="3187" y="1101"/>
                  </a:lnTo>
                  <a:lnTo>
                    <a:pt x="2840" y="1026"/>
                  </a:lnTo>
                  <a:lnTo>
                    <a:pt x="2505" y="954"/>
                  </a:lnTo>
                  <a:lnTo>
                    <a:pt x="2192" y="865"/>
                  </a:lnTo>
                  <a:lnTo>
                    <a:pt x="1889" y="775"/>
                  </a:lnTo>
                  <a:lnTo>
                    <a:pt x="1346" y="579"/>
                  </a:lnTo>
                  <a:lnTo>
                    <a:pt x="882" y="400"/>
                  </a:lnTo>
                  <a:lnTo>
                    <a:pt x="511" y="253"/>
                  </a:lnTo>
                  <a:lnTo>
                    <a:pt x="234" y="11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4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3" name="TextBox 22"/>
          <p:cNvSpPr txBox="1"/>
          <p:nvPr/>
        </p:nvSpPr>
        <p:spPr bwMode="gray">
          <a:xfrm>
            <a:off x="647430" y="651690"/>
            <a:ext cx="60159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 bwMode="gray">
          <a:xfrm>
            <a:off x="7069418" y="2900292"/>
            <a:ext cx="61906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8060" y="927099"/>
            <a:ext cx="6160385" cy="2882179"/>
          </a:xfrm>
        </p:spPr>
        <p:txBody>
          <a:bodyPr anchor="ctr"/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7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387278" y="3809278"/>
            <a:ext cx="5646143" cy="333113"/>
          </a:xfrm>
        </p:spPr>
        <p:txBody>
          <a:bodyPr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0" y="5000816"/>
            <a:ext cx="6343673" cy="101061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2019/8/12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Rectangle 8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1601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 cstate="print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5"/>
            <p:cNvSpPr/>
            <p:nvPr/>
          </p:nvSpPr>
          <p:spPr bwMode="gray">
            <a:xfrm rot="21010068">
              <a:off x="6359946" y="4311243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7"/>
            <p:cNvSpPr/>
            <p:nvPr/>
          </p:nvSpPr>
          <p:spPr bwMode="gray">
            <a:xfrm>
              <a:off x="485023" y="4381500"/>
              <a:ext cx="8182128" cy="2130508"/>
            </a:xfrm>
            <a:custGeom>
              <a:avLst/>
              <a:gdLst/>
              <a:ahLst/>
              <a:cxnLst/>
              <a:rect l="l" t="t" r="r" b="b"/>
              <a:pathLst>
                <a:path w="10000" h="9621">
                  <a:moveTo>
                    <a:pt x="0" y="0"/>
                  </a:moveTo>
                  <a:lnTo>
                    <a:pt x="0" y="2411"/>
                  </a:lnTo>
                  <a:lnTo>
                    <a:pt x="0" y="9586"/>
                  </a:lnTo>
                  <a:lnTo>
                    <a:pt x="0" y="9621"/>
                  </a:lnTo>
                  <a:lnTo>
                    <a:pt x="10000" y="9585"/>
                  </a:lnTo>
                  <a:cubicBezTo>
                    <a:pt x="9997" y="8144"/>
                    <a:pt x="10003" y="9571"/>
                    <a:pt x="10000" y="9586"/>
                  </a:cubicBezTo>
                  <a:cubicBezTo>
                    <a:pt x="9997" y="7194"/>
                    <a:pt x="9993" y="4803"/>
                    <a:pt x="9990" y="2411"/>
                  </a:cubicBezTo>
                  <a:lnTo>
                    <a:pt x="9990" y="0"/>
                  </a:lnTo>
                  <a:lnTo>
                    <a:pt x="9990" y="0"/>
                  </a:lnTo>
                  <a:lnTo>
                    <a:pt x="9534" y="253"/>
                  </a:lnTo>
                  <a:lnTo>
                    <a:pt x="9084" y="477"/>
                  </a:lnTo>
                  <a:lnTo>
                    <a:pt x="8628" y="669"/>
                  </a:lnTo>
                  <a:lnTo>
                    <a:pt x="8177" y="847"/>
                  </a:lnTo>
                  <a:lnTo>
                    <a:pt x="7726" y="984"/>
                  </a:lnTo>
                  <a:lnTo>
                    <a:pt x="7279" y="1087"/>
                  </a:lnTo>
                  <a:lnTo>
                    <a:pt x="6832" y="1176"/>
                  </a:lnTo>
                  <a:lnTo>
                    <a:pt x="6393" y="1236"/>
                  </a:lnTo>
                  <a:lnTo>
                    <a:pt x="5962" y="1279"/>
                  </a:lnTo>
                  <a:lnTo>
                    <a:pt x="5534" y="1294"/>
                  </a:lnTo>
                  <a:lnTo>
                    <a:pt x="5120" y="1294"/>
                  </a:lnTo>
                  <a:lnTo>
                    <a:pt x="4709" y="1294"/>
                  </a:lnTo>
                  <a:lnTo>
                    <a:pt x="4311" y="1266"/>
                  </a:lnTo>
                  <a:lnTo>
                    <a:pt x="3923" y="1221"/>
                  </a:lnTo>
                  <a:lnTo>
                    <a:pt x="3548" y="1161"/>
                  </a:lnTo>
                  <a:lnTo>
                    <a:pt x="3187" y="1101"/>
                  </a:lnTo>
                  <a:lnTo>
                    <a:pt x="2840" y="1026"/>
                  </a:lnTo>
                  <a:lnTo>
                    <a:pt x="2505" y="954"/>
                  </a:lnTo>
                  <a:lnTo>
                    <a:pt x="2192" y="865"/>
                  </a:lnTo>
                  <a:lnTo>
                    <a:pt x="1889" y="775"/>
                  </a:lnTo>
                  <a:lnTo>
                    <a:pt x="1346" y="579"/>
                  </a:lnTo>
                  <a:lnTo>
                    <a:pt x="882" y="400"/>
                  </a:lnTo>
                  <a:lnTo>
                    <a:pt x="511" y="253"/>
                  </a:lnTo>
                  <a:lnTo>
                    <a:pt x="234" y="11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7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0" y="2057400"/>
            <a:ext cx="6422005" cy="20955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1" y="5024908"/>
            <a:ext cx="6422004" cy="994891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2019/8/12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Rectangle 6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53967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0" y="927100"/>
            <a:ext cx="6423593" cy="709864"/>
          </a:xfrm>
        </p:spPr>
        <p:txBody>
          <a:bodyPr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0" y="2489200"/>
            <a:ext cx="2313432" cy="657962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5"/>
          </p:nvPr>
        </p:nvSpPr>
        <p:spPr>
          <a:xfrm>
            <a:off x="866440" y="3147164"/>
            <a:ext cx="2313432" cy="2888366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05614" y="2489200"/>
            <a:ext cx="2318918" cy="657962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6"/>
          </p:nvPr>
        </p:nvSpPr>
        <p:spPr>
          <a:xfrm>
            <a:off x="3408471" y="3147164"/>
            <a:ext cx="2318918" cy="2888366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58642" y="2489200"/>
            <a:ext cx="2318918" cy="657962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7"/>
          </p:nvPr>
        </p:nvSpPr>
        <p:spPr>
          <a:xfrm>
            <a:off x="5960935" y="3147164"/>
            <a:ext cx="2316625" cy="2888366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294530" y="2489201"/>
            <a:ext cx="0" cy="3546328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849521" y="2489201"/>
            <a:ext cx="0" cy="3546328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2019/8/12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385910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图片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0" y="927100"/>
            <a:ext cx="6345260" cy="709864"/>
          </a:xfrm>
        </p:spPr>
        <p:txBody>
          <a:bodyPr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0" y="4179596"/>
            <a:ext cx="2313432" cy="657962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22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9055" y="2489200"/>
            <a:ext cx="2015144" cy="1447342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8"/>
          </p:nvPr>
        </p:nvSpPr>
        <p:spPr>
          <a:xfrm>
            <a:off x="866439" y="4837558"/>
            <a:ext cx="2313432" cy="1187321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11125" y="4179595"/>
            <a:ext cx="2318918" cy="657962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38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553189" y="2489200"/>
            <a:ext cx="2015144" cy="1447342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411125" y="4848208"/>
            <a:ext cx="2318918" cy="1187321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58642" y="4179596"/>
            <a:ext cx="2318918" cy="657962"/>
          </a:xfrm>
        </p:spPr>
        <p:txBody>
          <a:bodyPr anchor="b">
            <a:noAutofit/>
          </a:bodyPr>
          <a:lstStyle>
            <a:lvl1pPr marL="0" indent="0">
              <a:buNone/>
              <a:defRPr sz="20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39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6108641" y="2489200"/>
            <a:ext cx="2015144" cy="1447342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958642" y="4837558"/>
            <a:ext cx="2318918" cy="1187321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cxnSp>
        <p:nvCxnSpPr>
          <p:cNvPr id="40" name="Straight Connector 39"/>
          <p:cNvCxnSpPr/>
          <p:nvPr/>
        </p:nvCxnSpPr>
        <p:spPr>
          <a:xfrm>
            <a:off x="3290019" y="2489201"/>
            <a:ext cx="0" cy="3546328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5849521" y="2489201"/>
            <a:ext cx="0" cy="3546328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2019/8/12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41247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21301" y="6387910"/>
            <a:ext cx="990599" cy="228659"/>
          </a:xfrm>
        </p:spPr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2019/8/12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16133" y="6387910"/>
            <a:ext cx="3859795" cy="22866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525239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88" y="0"/>
            <a:ext cx="9120420" cy="6860798"/>
            <a:chOff x="-1588" y="0"/>
            <a:chExt cx="9120420" cy="6860798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 cstate="print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Freeform 5"/>
            <p:cNvSpPr/>
            <p:nvPr/>
          </p:nvSpPr>
          <p:spPr bwMode="gray">
            <a:xfrm rot="4966650">
              <a:off x="4673046" y="5107506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</p:grpSp>
      <p:sp>
        <p:nvSpPr>
          <p:cNvPr id="17" name="Rectangle 16"/>
          <p:cNvSpPr/>
          <p:nvPr/>
        </p:nvSpPr>
        <p:spPr>
          <a:xfrm>
            <a:off x="414867" y="402165"/>
            <a:ext cx="4610565" cy="605367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Freeform 9"/>
          <p:cNvSpPr/>
          <p:nvPr/>
        </p:nvSpPr>
        <p:spPr bwMode="gray">
          <a:xfrm rot="5400000">
            <a:off x="1299309" y="1765596"/>
            <a:ext cx="5995993" cy="3326809"/>
          </a:xfrm>
          <a:custGeom>
            <a:avLst/>
            <a:gdLst/>
            <a:ahLst/>
            <a:cxnLst/>
            <a:rect l="0" t="0" r="r" b="b"/>
            <a:pathLst>
              <a:path w="4960" h="2752">
                <a:moveTo>
                  <a:pt x="0" y="0"/>
                </a:moveTo>
                <a:lnTo>
                  <a:pt x="0" y="324"/>
                </a:lnTo>
                <a:lnTo>
                  <a:pt x="0" y="1992"/>
                </a:lnTo>
                <a:lnTo>
                  <a:pt x="0" y="2752"/>
                </a:lnTo>
                <a:lnTo>
                  <a:pt x="4960" y="2752"/>
                </a:lnTo>
                <a:lnTo>
                  <a:pt x="4960" y="1992"/>
                </a:lnTo>
                <a:lnTo>
                  <a:pt x="4960" y="324"/>
                </a:lnTo>
                <a:lnTo>
                  <a:pt x="4960" y="0"/>
                </a:lnTo>
                <a:lnTo>
                  <a:pt x="4960" y="0"/>
                </a:lnTo>
                <a:lnTo>
                  <a:pt x="4734" y="34"/>
                </a:lnTo>
                <a:lnTo>
                  <a:pt x="4510" y="64"/>
                </a:lnTo>
                <a:lnTo>
                  <a:pt x="4284" y="90"/>
                </a:lnTo>
                <a:lnTo>
                  <a:pt x="4060" y="114"/>
                </a:lnTo>
                <a:lnTo>
                  <a:pt x="3836" y="132"/>
                </a:lnTo>
                <a:lnTo>
                  <a:pt x="3614" y="146"/>
                </a:lnTo>
                <a:lnTo>
                  <a:pt x="3392" y="158"/>
                </a:lnTo>
                <a:lnTo>
                  <a:pt x="3174" y="166"/>
                </a:lnTo>
                <a:lnTo>
                  <a:pt x="2960" y="172"/>
                </a:lnTo>
                <a:lnTo>
                  <a:pt x="2748" y="174"/>
                </a:lnTo>
                <a:lnTo>
                  <a:pt x="2542" y="174"/>
                </a:lnTo>
                <a:lnTo>
                  <a:pt x="2338" y="174"/>
                </a:lnTo>
                <a:lnTo>
                  <a:pt x="2140" y="170"/>
                </a:lnTo>
                <a:lnTo>
                  <a:pt x="1948" y="164"/>
                </a:lnTo>
                <a:lnTo>
                  <a:pt x="1762" y="156"/>
                </a:lnTo>
                <a:lnTo>
                  <a:pt x="1582" y="148"/>
                </a:lnTo>
                <a:lnTo>
                  <a:pt x="1410" y="138"/>
                </a:lnTo>
                <a:lnTo>
                  <a:pt x="1244" y="128"/>
                </a:lnTo>
                <a:lnTo>
                  <a:pt x="1088" y="116"/>
                </a:lnTo>
                <a:lnTo>
                  <a:pt x="938" y="104"/>
                </a:lnTo>
                <a:lnTo>
                  <a:pt x="668" y="78"/>
                </a:lnTo>
                <a:lnTo>
                  <a:pt x="438" y="54"/>
                </a:lnTo>
                <a:lnTo>
                  <a:pt x="254" y="34"/>
                </a:lnTo>
                <a:lnTo>
                  <a:pt x="116" y="16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18" name="Freeform 5"/>
          <p:cNvSpPr>
            <a:spLocks noEditPoints="1"/>
          </p:cNvSpPr>
          <p:nvPr/>
        </p:nvSpPr>
        <p:spPr bwMode="gray">
          <a:xfrm>
            <a:off x="0" y="0"/>
            <a:ext cx="9144000" cy="6858000"/>
          </a:xfrm>
          <a:custGeom>
            <a:avLst/>
            <a:gdLst/>
            <a:ahLst/>
            <a:cxnLst/>
            <a:rect l="0" t="0" r="r" b="b"/>
            <a:pathLst>
              <a:path w="5760" h="4320">
                <a:moveTo>
                  <a:pt x="0" y="0"/>
                </a:moveTo>
                <a:lnTo>
                  <a:pt x="0" y="4320"/>
                </a:lnTo>
                <a:lnTo>
                  <a:pt x="5760" y="4320"/>
                </a:lnTo>
                <a:lnTo>
                  <a:pt x="5760" y="0"/>
                </a:lnTo>
                <a:lnTo>
                  <a:pt x="0" y="0"/>
                </a:lnTo>
                <a:close/>
                <a:moveTo>
                  <a:pt x="5444" y="4004"/>
                </a:moveTo>
                <a:lnTo>
                  <a:pt x="324" y="4004"/>
                </a:lnTo>
                <a:lnTo>
                  <a:pt x="324" y="324"/>
                </a:lnTo>
                <a:lnTo>
                  <a:pt x="5444" y="324"/>
                </a:lnTo>
                <a:lnTo>
                  <a:pt x="5444" y="400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174928" y="1447799"/>
            <a:ext cx="1113516" cy="4572001"/>
          </a:xfrm>
        </p:spPr>
        <p:txBody>
          <a:bodyPr vert="eaVert" anchor="ctr" anchorCtr="0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66738" y="1447799"/>
            <a:ext cx="4416936" cy="4572001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2019/8/12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8546" y="6365498"/>
            <a:ext cx="3859795" cy="22866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9" name="Rectangle 8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41271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970" y="927098"/>
            <a:ext cx="6343672" cy="709865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2019/8/12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 anchor="b"/>
          <a:lstStyle>
            <a:lvl1pPr algn="ctr">
              <a:defRPr sz="2800"/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20045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 cstate="print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>
            <a:xfrm>
              <a:off x="5283673" y="402165"/>
              <a:ext cx="3465769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 bwMode="gray">
            <a:xfrm rot="16200000">
              <a:off x="3105027" y="1765596"/>
              <a:ext cx="5995993" cy="3326809"/>
            </a:xfrm>
            <a:custGeom>
              <a:avLst/>
              <a:gdLst/>
              <a:ahLst/>
              <a:cxnLst/>
              <a:rect l="0" t="0" r="r" b="b"/>
              <a:pathLst>
                <a:path w="4960" h="2752">
                  <a:moveTo>
                    <a:pt x="0" y="0"/>
                  </a:moveTo>
                  <a:lnTo>
                    <a:pt x="0" y="324"/>
                  </a:lnTo>
                  <a:lnTo>
                    <a:pt x="0" y="1992"/>
                  </a:lnTo>
                  <a:lnTo>
                    <a:pt x="0" y="2752"/>
                  </a:lnTo>
                  <a:lnTo>
                    <a:pt x="4960" y="2752"/>
                  </a:lnTo>
                  <a:lnTo>
                    <a:pt x="4960" y="1992"/>
                  </a:lnTo>
                  <a:lnTo>
                    <a:pt x="4960" y="324"/>
                  </a:lnTo>
                  <a:lnTo>
                    <a:pt x="4960" y="0"/>
                  </a:lnTo>
                  <a:lnTo>
                    <a:pt x="4960" y="0"/>
                  </a:lnTo>
                  <a:lnTo>
                    <a:pt x="4734" y="34"/>
                  </a:lnTo>
                  <a:lnTo>
                    <a:pt x="4510" y="64"/>
                  </a:lnTo>
                  <a:lnTo>
                    <a:pt x="4284" y="90"/>
                  </a:lnTo>
                  <a:lnTo>
                    <a:pt x="4060" y="114"/>
                  </a:lnTo>
                  <a:lnTo>
                    <a:pt x="3836" y="132"/>
                  </a:lnTo>
                  <a:lnTo>
                    <a:pt x="3614" y="146"/>
                  </a:lnTo>
                  <a:lnTo>
                    <a:pt x="3392" y="158"/>
                  </a:lnTo>
                  <a:lnTo>
                    <a:pt x="3174" y="166"/>
                  </a:lnTo>
                  <a:lnTo>
                    <a:pt x="2960" y="172"/>
                  </a:lnTo>
                  <a:lnTo>
                    <a:pt x="2748" y="174"/>
                  </a:lnTo>
                  <a:lnTo>
                    <a:pt x="2542" y="174"/>
                  </a:lnTo>
                  <a:lnTo>
                    <a:pt x="2338" y="174"/>
                  </a:lnTo>
                  <a:lnTo>
                    <a:pt x="2140" y="170"/>
                  </a:lnTo>
                  <a:lnTo>
                    <a:pt x="1948" y="164"/>
                  </a:lnTo>
                  <a:lnTo>
                    <a:pt x="1762" y="156"/>
                  </a:lnTo>
                  <a:lnTo>
                    <a:pt x="1582" y="148"/>
                  </a:lnTo>
                  <a:lnTo>
                    <a:pt x="1410" y="138"/>
                  </a:lnTo>
                  <a:lnTo>
                    <a:pt x="1244" y="128"/>
                  </a:lnTo>
                  <a:lnTo>
                    <a:pt x="1088" y="116"/>
                  </a:lnTo>
                  <a:lnTo>
                    <a:pt x="938" y="104"/>
                  </a:lnTo>
                  <a:lnTo>
                    <a:pt x="668" y="78"/>
                  </a:lnTo>
                  <a:lnTo>
                    <a:pt x="438" y="54"/>
                  </a:lnTo>
                  <a:lnTo>
                    <a:pt x="254" y="34"/>
                  </a:lnTo>
                  <a:lnTo>
                    <a:pt x="116" y="1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/>
            <p:nvPr/>
          </p:nvSpPr>
          <p:spPr bwMode="gray">
            <a:xfrm rot="15687606">
              <a:off x="3320102" y="1458373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7534" y="2257588"/>
            <a:ext cx="3090672" cy="3020344"/>
          </a:xfrm>
        </p:spPr>
        <p:txBody>
          <a:bodyPr anchor="ctr"/>
          <a:lstStyle>
            <a:lvl1pPr algn="l">
              <a:defRPr sz="32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19261" y="2257588"/>
            <a:ext cx="3082516" cy="302034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2019/8/12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Rectangle 7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 anchor="b"/>
          <a:lstStyle>
            <a:lvl1pPr algn="ctr">
              <a:defRPr sz="2800"/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60554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66440" y="2489200"/>
            <a:ext cx="3636980" cy="3530603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0581" y="2489203"/>
            <a:ext cx="3636980" cy="3530600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2019/8/12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 anchor="b"/>
          <a:lstStyle>
            <a:lvl1pPr algn="ctr">
              <a:defRPr sz="2800"/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1209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9918" y="2489200"/>
            <a:ext cx="3633502" cy="75929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66440" y="3248490"/>
            <a:ext cx="3636980" cy="2771311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0581" y="2489200"/>
            <a:ext cx="3636979" cy="75663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0581" y="3245835"/>
            <a:ext cx="3636980" cy="2773967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2019/8/12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 anchor="b"/>
          <a:lstStyle>
            <a:lvl1pPr algn="ctr">
              <a:defRPr sz="2800"/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07732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2019/8/12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 anchor="b"/>
          <a:lstStyle>
            <a:lvl1pPr algn="ctr">
              <a:defRPr sz="2800"/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14026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2019/8/12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08317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 cstate="print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>
            <a:xfrm>
              <a:off x="5283673" y="402165"/>
              <a:ext cx="3465769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 bwMode="gray">
            <a:xfrm rot="16200000">
              <a:off x="2548536" y="1765596"/>
              <a:ext cx="5995993" cy="3326809"/>
            </a:xfrm>
            <a:custGeom>
              <a:avLst/>
              <a:gdLst/>
              <a:ahLst/>
              <a:cxnLst/>
              <a:rect l="0" t="0" r="r" b="b"/>
              <a:pathLst>
                <a:path w="4960" h="2752">
                  <a:moveTo>
                    <a:pt x="0" y="0"/>
                  </a:moveTo>
                  <a:lnTo>
                    <a:pt x="0" y="324"/>
                  </a:lnTo>
                  <a:lnTo>
                    <a:pt x="0" y="1992"/>
                  </a:lnTo>
                  <a:lnTo>
                    <a:pt x="0" y="2752"/>
                  </a:lnTo>
                  <a:lnTo>
                    <a:pt x="4960" y="2752"/>
                  </a:lnTo>
                  <a:lnTo>
                    <a:pt x="4960" y="1992"/>
                  </a:lnTo>
                  <a:lnTo>
                    <a:pt x="4960" y="324"/>
                  </a:lnTo>
                  <a:lnTo>
                    <a:pt x="4960" y="0"/>
                  </a:lnTo>
                  <a:lnTo>
                    <a:pt x="4960" y="0"/>
                  </a:lnTo>
                  <a:lnTo>
                    <a:pt x="4734" y="34"/>
                  </a:lnTo>
                  <a:lnTo>
                    <a:pt x="4510" y="64"/>
                  </a:lnTo>
                  <a:lnTo>
                    <a:pt x="4284" y="90"/>
                  </a:lnTo>
                  <a:lnTo>
                    <a:pt x="4060" y="114"/>
                  </a:lnTo>
                  <a:lnTo>
                    <a:pt x="3836" y="132"/>
                  </a:lnTo>
                  <a:lnTo>
                    <a:pt x="3614" y="146"/>
                  </a:lnTo>
                  <a:lnTo>
                    <a:pt x="3392" y="158"/>
                  </a:lnTo>
                  <a:lnTo>
                    <a:pt x="3174" y="166"/>
                  </a:lnTo>
                  <a:lnTo>
                    <a:pt x="2960" y="172"/>
                  </a:lnTo>
                  <a:lnTo>
                    <a:pt x="2748" y="174"/>
                  </a:lnTo>
                  <a:lnTo>
                    <a:pt x="2542" y="174"/>
                  </a:lnTo>
                  <a:lnTo>
                    <a:pt x="2338" y="174"/>
                  </a:lnTo>
                  <a:lnTo>
                    <a:pt x="2140" y="170"/>
                  </a:lnTo>
                  <a:lnTo>
                    <a:pt x="1948" y="164"/>
                  </a:lnTo>
                  <a:lnTo>
                    <a:pt x="1762" y="156"/>
                  </a:lnTo>
                  <a:lnTo>
                    <a:pt x="1582" y="148"/>
                  </a:lnTo>
                  <a:lnTo>
                    <a:pt x="1410" y="138"/>
                  </a:lnTo>
                  <a:lnTo>
                    <a:pt x="1244" y="128"/>
                  </a:lnTo>
                  <a:lnTo>
                    <a:pt x="1088" y="116"/>
                  </a:lnTo>
                  <a:lnTo>
                    <a:pt x="938" y="104"/>
                  </a:lnTo>
                  <a:lnTo>
                    <a:pt x="668" y="78"/>
                  </a:lnTo>
                  <a:lnTo>
                    <a:pt x="438" y="54"/>
                  </a:lnTo>
                  <a:lnTo>
                    <a:pt x="254" y="34"/>
                  </a:lnTo>
                  <a:lnTo>
                    <a:pt x="116" y="1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2" name="Freeform 5"/>
            <p:cNvSpPr/>
            <p:nvPr/>
          </p:nvSpPr>
          <p:spPr bwMode="gray">
            <a:xfrm rot="15687606">
              <a:off x="2769747" y="1458373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0" y="1447800"/>
            <a:ext cx="2712590" cy="1495588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68927" y="1447800"/>
            <a:ext cx="3632850" cy="4572000"/>
          </a:xfrm>
        </p:spPr>
        <p:txBody>
          <a:bodyPr anchor="ctr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866441" y="3086845"/>
            <a:ext cx="2712589" cy="2933701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2019/8/12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Rectangle 8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73580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2" cstate="print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>
            <a:xfrm>
              <a:off x="5283673" y="402165"/>
              <a:ext cx="3465769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 bwMode="gray">
            <a:xfrm rot="16200000">
              <a:off x="2852610" y="1765596"/>
              <a:ext cx="5995993" cy="3326809"/>
            </a:xfrm>
            <a:custGeom>
              <a:avLst/>
              <a:gdLst/>
              <a:ahLst/>
              <a:cxnLst/>
              <a:rect l="0" t="0" r="r" b="b"/>
              <a:pathLst>
                <a:path w="4960" h="2752">
                  <a:moveTo>
                    <a:pt x="0" y="0"/>
                  </a:moveTo>
                  <a:lnTo>
                    <a:pt x="0" y="324"/>
                  </a:lnTo>
                  <a:lnTo>
                    <a:pt x="0" y="1992"/>
                  </a:lnTo>
                  <a:lnTo>
                    <a:pt x="0" y="2752"/>
                  </a:lnTo>
                  <a:lnTo>
                    <a:pt x="4960" y="2752"/>
                  </a:lnTo>
                  <a:lnTo>
                    <a:pt x="4960" y="1992"/>
                  </a:lnTo>
                  <a:lnTo>
                    <a:pt x="4960" y="324"/>
                  </a:lnTo>
                  <a:lnTo>
                    <a:pt x="4960" y="0"/>
                  </a:lnTo>
                  <a:lnTo>
                    <a:pt x="4960" y="0"/>
                  </a:lnTo>
                  <a:lnTo>
                    <a:pt x="4734" y="34"/>
                  </a:lnTo>
                  <a:lnTo>
                    <a:pt x="4510" y="64"/>
                  </a:lnTo>
                  <a:lnTo>
                    <a:pt x="4284" y="90"/>
                  </a:lnTo>
                  <a:lnTo>
                    <a:pt x="4060" y="114"/>
                  </a:lnTo>
                  <a:lnTo>
                    <a:pt x="3836" y="132"/>
                  </a:lnTo>
                  <a:lnTo>
                    <a:pt x="3614" y="146"/>
                  </a:lnTo>
                  <a:lnTo>
                    <a:pt x="3392" y="158"/>
                  </a:lnTo>
                  <a:lnTo>
                    <a:pt x="3174" y="166"/>
                  </a:lnTo>
                  <a:lnTo>
                    <a:pt x="2960" y="172"/>
                  </a:lnTo>
                  <a:lnTo>
                    <a:pt x="2748" y="174"/>
                  </a:lnTo>
                  <a:lnTo>
                    <a:pt x="2542" y="174"/>
                  </a:lnTo>
                  <a:lnTo>
                    <a:pt x="2338" y="174"/>
                  </a:lnTo>
                  <a:lnTo>
                    <a:pt x="2140" y="170"/>
                  </a:lnTo>
                  <a:lnTo>
                    <a:pt x="1948" y="164"/>
                  </a:lnTo>
                  <a:lnTo>
                    <a:pt x="1762" y="156"/>
                  </a:lnTo>
                  <a:lnTo>
                    <a:pt x="1582" y="148"/>
                  </a:lnTo>
                  <a:lnTo>
                    <a:pt x="1410" y="138"/>
                  </a:lnTo>
                  <a:lnTo>
                    <a:pt x="1244" y="128"/>
                  </a:lnTo>
                  <a:lnTo>
                    <a:pt x="1088" y="116"/>
                  </a:lnTo>
                  <a:lnTo>
                    <a:pt x="938" y="104"/>
                  </a:lnTo>
                  <a:lnTo>
                    <a:pt x="668" y="78"/>
                  </a:lnTo>
                  <a:lnTo>
                    <a:pt x="438" y="54"/>
                  </a:lnTo>
                  <a:lnTo>
                    <a:pt x="254" y="34"/>
                  </a:lnTo>
                  <a:lnTo>
                    <a:pt x="116" y="1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4" name="Freeform 5"/>
            <p:cNvSpPr/>
            <p:nvPr/>
          </p:nvSpPr>
          <p:spPr bwMode="gray">
            <a:xfrm rot="15687606">
              <a:off x="3074559" y="1458373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0" y="1381390"/>
            <a:ext cx="2987089" cy="157480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722909" y="1320800"/>
            <a:ext cx="2791102" cy="42164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0" y="3086100"/>
            <a:ext cx="2987089" cy="24511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2019/8/12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Rectangle 9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678616" y="295730"/>
            <a:ext cx="791308" cy="767687"/>
          </a:xfrm>
          <a:prstGeom prst="rect">
            <a:avLst/>
          </a:prstGeom>
        </p:spPr>
        <p:txBody>
          <a:bodyPr/>
          <a:lstStyle>
            <a:lvl1pPr algn="ctr">
              <a:defRPr sz="2800"/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2254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-1588" y="0"/>
            <a:ext cx="9145588" cy="6860798"/>
            <a:chOff x="-1588" y="0"/>
            <a:chExt cx="9145588" cy="6860798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9118832" cy="6858000"/>
            </a:xfrm>
            <a:prstGeom prst="rect">
              <a:avLst/>
            </a:prstGeom>
            <a:blipFill>
              <a:blip r:embed="rId19" cstate="print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rcRect/>
              <a:stretch>
                <a:fillRect l="-16713" r="-16989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629943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5689832" y="0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6299432" y="5870198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Freeform 5"/>
            <p:cNvSpPr/>
            <p:nvPr/>
          </p:nvSpPr>
          <p:spPr bwMode="gray">
            <a:xfrm rot="21010068">
              <a:off x="6359946" y="1790293"/>
              <a:ext cx="2377690" cy="317748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5" name="Freeform 24"/>
            <p:cNvSpPr/>
            <p:nvPr/>
          </p:nvSpPr>
          <p:spPr bwMode="gray">
            <a:xfrm>
              <a:off x="485023" y="1856450"/>
              <a:ext cx="8173954" cy="4535226"/>
            </a:xfrm>
            <a:custGeom>
              <a:avLst/>
              <a:gdLst/>
              <a:ahLst/>
              <a:cxnLst/>
              <a:rect l="0" t="0" r="r" b="b"/>
              <a:pathLst>
                <a:path w="4960" h="2752">
                  <a:moveTo>
                    <a:pt x="0" y="0"/>
                  </a:moveTo>
                  <a:lnTo>
                    <a:pt x="0" y="324"/>
                  </a:lnTo>
                  <a:lnTo>
                    <a:pt x="0" y="1992"/>
                  </a:lnTo>
                  <a:lnTo>
                    <a:pt x="0" y="2752"/>
                  </a:lnTo>
                  <a:lnTo>
                    <a:pt x="4960" y="2752"/>
                  </a:lnTo>
                  <a:lnTo>
                    <a:pt x="4960" y="1992"/>
                  </a:lnTo>
                  <a:lnTo>
                    <a:pt x="4960" y="324"/>
                  </a:lnTo>
                  <a:lnTo>
                    <a:pt x="4960" y="0"/>
                  </a:lnTo>
                  <a:lnTo>
                    <a:pt x="4960" y="0"/>
                  </a:lnTo>
                  <a:lnTo>
                    <a:pt x="4734" y="34"/>
                  </a:lnTo>
                  <a:lnTo>
                    <a:pt x="4510" y="64"/>
                  </a:lnTo>
                  <a:lnTo>
                    <a:pt x="4284" y="90"/>
                  </a:lnTo>
                  <a:lnTo>
                    <a:pt x="4060" y="114"/>
                  </a:lnTo>
                  <a:lnTo>
                    <a:pt x="3836" y="132"/>
                  </a:lnTo>
                  <a:lnTo>
                    <a:pt x="3614" y="146"/>
                  </a:lnTo>
                  <a:lnTo>
                    <a:pt x="3392" y="158"/>
                  </a:lnTo>
                  <a:lnTo>
                    <a:pt x="3174" y="166"/>
                  </a:lnTo>
                  <a:lnTo>
                    <a:pt x="2960" y="172"/>
                  </a:lnTo>
                  <a:lnTo>
                    <a:pt x="2748" y="174"/>
                  </a:lnTo>
                  <a:lnTo>
                    <a:pt x="2542" y="174"/>
                  </a:lnTo>
                  <a:lnTo>
                    <a:pt x="2338" y="174"/>
                  </a:lnTo>
                  <a:lnTo>
                    <a:pt x="2140" y="170"/>
                  </a:lnTo>
                  <a:lnTo>
                    <a:pt x="1948" y="164"/>
                  </a:lnTo>
                  <a:lnTo>
                    <a:pt x="1762" y="156"/>
                  </a:lnTo>
                  <a:lnTo>
                    <a:pt x="1582" y="148"/>
                  </a:lnTo>
                  <a:lnTo>
                    <a:pt x="1410" y="138"/>
                  </a:lnTo>
                  <a:lnTo>
                    <a:pt x="1244" y="128"/>
                  </a:lnTo>
                  <a:lnTo>
                    <a:pt x="1088" y="116"/>
                  </a:lnTo>
                  <a:lnTo>
                    <a:pt x="938" y="104"/>
                  </a:lnTo>
                  <a:lnTo>
                    <a:pt x="668" y="78"/>
                  </a:lnTo>
                  <a:lnTo>
                    <a:pt x="438" y="54"/>
                  </a:lnTo>
                  <a:lnTo>
                    <a:pt x="254" y="34"/>
                  </a:lnTo>
                  <a:lnTo>
                    <a:pt x="116" y="1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0"/>
              <a:ext cx="9144000" cy="6858000"/>
            </a:xfrm>
            <a:custGeom>
              <a:avLst/>
              <a:gdLst/>
              <a:ahLst/>
              <a:cxnLst/>
              <a:rect l="0" t="0" r="r" b="b"/>
              <a:pathLst>
                <a:path w="5760" h="4320">
                  <a:moveTo>
                    <a:pt x="0" y="0"/>
                  </a:moveTo>
                  <a:lnTo>
                    <a:pt x="0" y="4320"/>
                  </a:lnTo>
                  <a:lnTo>
                    <a:pt x="5760" y="4320"/>
                  </a:lnTo>
                  <a:lnTo>
                    <a:pt x="5760" y="0"/>
                  </a:lnTo>
                  <a:lnTo>
                    <a:pt x="0" y="0"/>
                  </a:lnTo>
                  <a:close/>
                  <a:moveTo>
                    <a:pt x="5444" y="4004"/>
                  </a:moveTo>
                  <a:lnTo>
                    <a:pt x="324" y="4004"/>
                  </a:lnTo>
                  <a:lnTo>
                    <a:pt x="324" y="324"/>
                  </a:lnTo>
                  <a:lnTo>
                    <a:pt x="5444" y="324"/>
                  </a:lnTo>
                  <a:lnTo>
                    <a:pt x="5444" y="40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866440" y="927099"/>
            <a:ext cx="6345260" cy="7098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4382" y="2489200"/>
            <a:ext cx="6345260" cy="353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74443" y="6365498"/>
            <a:ext cx="990599" cy="22865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 b="1" i="0">
                <a:solidFill>
                  <a:schemeClr val="accent1"/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pPr/>
              <a:t>2019/8/12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90843" y="6365497"/>
            <a:ext cx="3859795" cy="2286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 b="1" i="0">
                <a:solidFill>
                  <a:schemeClr val="accent1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26" name="Rectangle 25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7678616" y="295730"/>
            <a:ext cx="791308" cy="767687"/>
          </a:xfrm>
          <a:prstGeom prst="rect">
            <a:avLst/>
          </a:prstGeom>
        </p:spPr>
        <p:txBody>
          <a:bodyPr anchor="b"/>
          <a:lstStyle>
            <a:lvl1pPr algn="ctr">
              <a:defRPr sz="2800">
                <a:solidFill>
                  <a:schemeClr val="bg1"/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0322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  <p:sldLayoutId id="2147483707" r:id="rId12"/>
    <p:sldLayoutId id="2147483708" r:id="rId13"/>
    <p:sldLayoutId id="2147483709" r:id="rId14"/>
    <p:sldLayoutId id="2147483710" r:id="rId15"/>
    <p:sldLayoutId id="2147483711" r:id="rId16"/>
    <p:sldLayoutId id="2147483712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b="0" i="0" kern="1200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283464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6012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3444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50876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8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0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25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4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" Target="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4" Type="http://schemas.openxmlformats.org/officeDocument/2006/relationships/slide" Target="slide4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29.png"/><Relationship Id="rId7" Type="http://schemas.openxmlformats.org/officeDocument/2006/relationships/image" Target="../media/image4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slide" Target="slide4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17.xml"/><Relationship Id="rId13" Type="http://schemas.openxmlformats.org/officeDocument/2006/relationships/slide" Target="slide27.xml"/><Relationship Id="rId18" Type="http://schemas.openxmlformats.org/officeDocument/2006/relationships/image" Target="../media/image3.png"/><Relationship Id="rId3" Type="http://schemas.openxmlformats.org/officeDocument/2006/relationships/slide" Target="slide5.xml"/><Relationship Id="rId7" Type="http://schemas.openxmlformats.org/officeDocument/2006/relationships/slide" Target="slide15.xml"/><Relationship Id="rId12" Type="http://schemas.openxmlformats.org/officeDocument/2006/relationships/slide" Target="slide25.xml"/><Relationship Id="rId17" Type="http://schemas.openxmlformats.org/officeDocument/2006/relationships/image" Target="../media/image4.png"/><Relationship Id="rId2" Type="http://schemas.openxmlformats.org/officeDocument/2006/relationships/slide" Target="slide4.xml"/><Relationship Id="rId16" Type="http://schemas.openxmlformats.org/officeDocument/2006/relationships/slide" Target="slide3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9.xml"/><Relationship Id="rId11" Type="http://schemas.openxmlformats.org/officeDocument/2006/relationships/slide" Target="slide23.xml"/><Relationship Id="rId5" Type="http://schemas.openxmlformats.org/officeDocument/2006/relationships/slide" Target="slide8.xml"/><Relationship Id="rId15" Type="http://schemas.openxmlformats.org/officeDocument/2006/relationships/slide" Target="slide32.xml"/><Relationship Id="rId10" Type="http://schemas.openxmlformats.org/officeDocument/2006/relationships/slide" Target="slide22.xml"/><Relationship Id="rId4" Type="http://schemas.openxmlformats.org/officeDocument/2006/relationships/slide" Target="slide6.xml"/><Relationship Id="rId9" Type="http://schemas.openxmlformats.org/officeDocument/2006/relationships/slide" Target="slide18.xml"/><Relationship Id="rId14" Type="http://schemas.openxmlformats.org/officeDocument/2006/relationships/slide" Target="slide3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" Target="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" Target="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4" Type="http://schemas.openxmlformats.org/officeDocument/2006/relationships/slide" Target="slide4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slide" Target="slide38.xml"/><Relationship Id="rId13" Type="http://schemas.openxmlformats.org/officeDocument/2006/relationships/slide" Target="slide2.xml"/><Relationship Id="rId3" Type="http://schemas.openxmlformats.org/officeDocument/2006/relationships/slide" Target="slide53.xml"/><Relationship Id="rId7" Type="http://schemas.openxmlformats.org/officeDocument/2006/relationships/slide" Target="slide33.xml"/><Relationship Id="rId12" Type="http://schemas.openxmlformats.org/officeDocument/2006/relationships/slide" Target="slide47.xml"/><Relationship Id="rId2" Type="http://schemas.openxmlformats.org/officeDocument/2006/relationships/slide" Target="slide2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1.xml"/><Relationship Id="rId11" Type="http://schemas.openxmlformats.org/officeDocument/2006/relationships/slide" Target="slide43.xml"/><Relationship Id="rId5" Type="http://schemas.openxmlformats.org/officeDocument/2006/relationships/slide" Target="slide30.xml"/><Relationship Id="rId15" Type="http://schemas.openxmlformats.org/officeDocument/2006/relationships/image" Target="../media/image3.png"/><Relationship Id="rId10" Type="http://schemas.openxmlformats.org/officeDocument/2006/relationships/slide" Target="slide50.xml"/><Relationship Id="rId4" Type="http://schemas.openxmlformats.org/officeDocument/2006/relationships/slide" Target="slide26.xml"/><Relationship Id="rId9" Type="http://schemas.openxmlformats.org/officeDocument/2006/relationships/slide" Target="slide39.xml"/><Relationship Id="rId1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4" Type="http://schemas.openxmlformats.org/officeDocument/2006/relationships/slide" Target="slide2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4" Type="http://schemas.openxmlformats.org/officeDocument/2006/relationships/slide" Target="slide2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" Target="slide23.xm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" Target="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" Target="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" Target="slide23.xm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" Target="slide66.xml"/><Relationship Id="rId13" Type="http://schemas.openxmlformats.org/officeDocument/2006/relationships/slide" Target="slide80.xml"/><Relationship Id="rId3" Type="http://schemas.openxmlformats.org/officeDocument/2006/relationships/slide" Target="slide58.xml"/><Relationship Id="rId7" Type="http://schemas.openxmlformats.org/officeDocument/2006/relationships/slide" Target="slide64.xml"/><Relationship Id="rId12" Type="http://schemas.openxmlformats.org/officeDocument/2006/relationships/slide" Target="slide78.xml"/><Relationship Id="rId17" Type="http://schemas.openxmlformats.org/officeDocument/2006/relationships/image" Target="../media/image3.png"/><Relationship Id="rId2" Type="http://schemas.openxmlformats.org/officeDocument/2006/relationships/slide" Target="slide57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slide" Target="slide63.xml"/><Relationship Id="rId11" Type="http://schemas.openxmlformats.org/officeDocument/2006/relationships/slide" Target="slide72.xml"/><Relationship Id="rId5" Type="http://schemas.openxmlformats.org/officeDocument/2006/relationships/slide" Target="slide62.xml"/><Relationship Id="rId15" Type="http://schemas.openxmlformats.org/officeDocument/2006/relationships/slide" Target="slide82.xml"/><Relationship Id="rId10" Type="http://schemas.openxmlformats.org/officeDocument/2006/relationships/slide" Target="slide76.xml"/><Relationship Id="rId4" Type="http://schemas.openxmlformats.org/officeDocument/2006/relationships/slide" Target="slide61.xml"/><Relationship Id="rId9" Type="http://schemas.openxmlformats.org/officeDocument/2006/relationships/slide" Target="slide68.xml"/><Relationship Id="rId14" Type="http://schemas.openxmlformats.org/officeDocument/2006/relationships/slide" Target="slide8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3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slide" Target="slide23.xml"/><Relationship Id="rId4" Type="http://schemas.openxmlformats.org/officeDocument/2006/relationships/image" Target="../media/image4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4" Type="http://schemas.openxmlformats.org/officeDocument/2006/relationships/slide" Target="slide2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4" Type="http://schemas.openxmlformats.org/officeDocument/2006/relationships/slide" Target="slide2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" Target="slide23.xm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" Target="slide23.xm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" Target="slide23.xml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" Target="slide23.xml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" Target="slide23.xml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" Target="slide24.xml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" Target="slide23.xml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" Target="slide18.xml"/><Relationship Id="rId3" Type="http://schemas.openxmlformats.org/officeDocument/2006/relationships/slide" Target="slide5.xml"/><Relationship Id="rId7" Type="http://schemas.openxmlformats.org/officeDocument/2006/relationships/slide" Target="slide17.xml"/><Relationship Id="rId12" Type="http://schemas.openxmlformats.org/officeDocument/2006/relationships/image" Target="../media/image3.png"/><Relationship Id="rId2" Type="http://schemas.openxmlformats.org/officeDocument/2006/relationships/slide" Target="slide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4.xml"/><Relationship Id="rId11" Type="http://schemas.openxmlformats.org/officeDocument/2006/relationships/image" Target="../media/image4.png"/><Relationship Id="rId5" Type="http://schemas.openxmlformats.org/officeDocument/2006/relationships/slide" Target="slide8.xml"/><Relationship Id="rId10" Type="http://schemas.openxmlformats.org/officeDocument/2006/relationships/slide" Target="slide2.xml"/><Relationship Id="rId4" Type="http://schemas.openxmlformats.org/officeDocument/2006/relationships/slide" Target="slide7.xml"/><Relationship Id="rId9" Type="http://schemas.openxmlformats.org/officeDocument/2006/relationships/slide" Target="slide2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" Target="slide23.xml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" Target="slide23.xml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" Target="slide23.xml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" Target="slide23.xml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" Target="slide23.xml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" Target="slide23.xml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" Target="slide23.xml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" Target="slide23.xml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" Target="slide46.xml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4" Type="http://schemas.openxmlformats.org/officeDocument/2006/relationships/slide" Target="slide2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3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slide" Target="slide46.xml"/><Relationship Id="rId4" Type="http://schemas.openxmlformats.org/officeDocument/2006/relationships/slide" Target="slide2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6.png"/><Relationship Id="rId7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slide" Target="slide4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slide" Target="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slide" Target="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slide" Target="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" Target="slide23.xml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" Target="slide23.xml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slide" Target="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" Target="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slide" Target="slide68.xml"/><Relationship Id="rId3" Type="http://schemas.openxmlformats.org/officeDocument/2006/relationships/slide" Target="slide61.xml"/><Relationship Id="rId7" Type="http://schemas.openxmlformats.org/officeDocument/2006/relationships/slide" Target="slide66.xml"/><Relationship Id="rId2" Type="http://schemas.openxmlformats.org/officeDocument/2006/relationships/slide" Target="slide59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4.xml"/><Relationship Id="rId11" Type="http://schemas.openxmlformats.org/officeDocument/2006/relationships/image" Target="../media/image3.png"/><Relationship Id="rId5" Type="http://schemas.openxmlformats.org/officeDocument/2006/relationships/slide" Target="slide63.xml"/><Relationship Id="rId10" Type="http://schemas.openxmlformats.org/officeDocument/2006/relationships/image" Target="../media/image4.png"/><Relationship Id="rId4" Type="http://schemas.openxmlformats.org/officeDocument/2006/relationships/slide" Target="slide62.xml"/><Relationship Id="rId9" Type="http://schemas.openxmlformats.org/officeDocument/2006/relationships/slide" Target="slide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4" Type="http://schemas.openxmlformats.org/officeDocument/2006/relationships/slide" Target="slide57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74.png"/><Relationship Id="rId7" Type="http://schemas.openxmlformats.org/officeDocument/2006/relationships/image" Target="../media/image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slide" Target="slide57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slide" Target="slide4.xml"/><Relationship Id="rId4" Type="http://schemas.openxmlformats.org/officeDocument/2006/relationships/image" Target="../media/image11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slide" Target="slide57.xm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4" Type="http://schemas.openxmlformats.org/officeDocument/2006/relationships/slide" Target="slide5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slide" Target="slide57.xml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slide" Target="slide43.xml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4" Type="http://schemas.openxmlformats.org/officeDocument/2006/relationships/slide" Target="slide5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4" Type="http://schemas.openxmlformats.org/officeDocument/2006/relationships/slide" Target="slide5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4.png"/><Relationship Id="rId4" Type="http://schemas.openxmlformats.org/officeDocument/2006/relationships/slide" Target="slide5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" Target="slide5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slide" Target="slide57.xm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slide" Target="slide57.xml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" Target="slide5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3.png"/><Relationship Id="rId7" Type="http://schemas.openxmlformats.org/officeDocument/2006/relationships/image" Target="../media/image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slide" Target="slide4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slide" Target="slide57.xm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slide" Target="slide2.xml"/><Relationship Id="rId3" Type="http://schemas.openxmlformats.org/officeDocument/2006/relationships/slide" Target="slide70.xml"/><Relationship Id="rId7" Type="http://schemas.openxmlformats.org/officeDocument/2006/relationships/slide" Target="slide82.xml"/><Relationship Id="rId2" Type="http://schemas.openxmlformats.org/officeDocument/2006/relationships/slide" Target="slide6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1.xml"/><Relationship Id="rId5" Type="http://schemas.openxmlformats.org/officeDocument/2006/relationships/slide" Target="slide80.xml"/><Relationship Id="rId10" Type="http://schemas.openxmlformats.org/officeDocument/2006/relationships/image" Target="../media/image3.png"/><Relationship Id="rId4" Type="http://schemas.openxmlformats.org/officeDocument/2006/relationships/slide" Target="slide78.xml"/><Relationship Id="rId9" Type="http://schemas.openxmlformats.org/officeDocument/2006/relationships/image" Target="../media/image4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slide" Target="slide71.xml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slide" Target="slide71.xml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slide" Target="slide7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slide" Target="slide71.xml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slide" Target="slide71.xml"/><Relationship Id="rId2" Type="http://schemas.openxmlformats.org/officeDocument/2006/relationships/hyperlink" Target="https://blog.csdn.net/stpeace/article/details/47090255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" Target="slide7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slide" Target="slide71.xml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slide" Target="slide71.xml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7.png"/><Relationship Id="rId7" Type="http://schemas.openxmlformats.org/officeDocument/2006/relationships/image" Target="../media/image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slide" Target="slide4.xml"/><Relationship Id="rId4" Type="http://schemas.openxmlformats.org/officeDocument/2006/relationships/image" Target="../media/image18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slide" Target="slide71.xml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" Target="slide7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slide" Target="slide71.xml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slide" Target="slide71.xml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slide" Target="slide71.xml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slide" Target="slide71.xml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" Target="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C59727AA-68DD-4D3E-A382-EB75A360D6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47664" y="2420888"/>
            <a:ext cx="5917679" cy="1276372"/>
          </a:xfrm>
        </p:spPr>
        <p:txBody>
          <a:bodyPr/>
          <a:lstStyle/>
          <a:p>
            <a:pPr algn="ctr"/>
            <a:r>
              <a:rPr lang="en-US" altLang="zh-CN" sz="6000" dirty="0" smtClean="0"/>
              <a:t>U T</a:t>
            </a:r>
            <a:endParaRPr lang="zh-CN" altLang="en-US" sz="6000" dirty="0"/>
          </a:p>
        </p:txBody>
      </p:sp>
      <p:sp>
        <p:nvSpPr>
          <p:cNvPr id="3" name="副标题 2">
            <a:extLst>
              <a:ext uri="{FF2B5EF4-FFF2-40B4-BE49-F238E27FC236}">
                <a16:creationId xmlns="" xmlns:a16="http://schemas.microsoft.com/office/drawing/2014/main" id="{31325DF0-8177-43F2-9021-0216617350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16216" y="5589240"/>
            <a:ext cx="1833352" cy="451820"/>
          </a:xfrm>
        </p:spPr>
        <p:txBody>
          <a:bodyPr/>
          <a:lstStyle/>
          <a:p>
            <a:r>
              <a:rPr lang="en-US" altLang="zh-CN" dirty="0" smtClean="0"/>
              <a:t>SERVICE</a:t>
            </a:r>
          </a:p>
          <a:p>
            <a:endParaRPr lang="zh-CN" altLang="en-US" dirty="0"/>
          </a:p>
        </p:txBody>
      </p:sp>
      <p:pic>
        <p:nvPicPr>
          <p:cNvPr id="4" name="图片 3" descr="保密文件图标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740000" y="540000"/>
            <a:ext cx="697500" cy="558000"/>
          </a:xfrm>
          <a:prstGeom prst="rect">
            <a:avLst/>
          </a:prstGeom>
        </p:spPr>
      </p:pic>
      <p:pic>
        <p:nvPicPr>
          <p:cNvPr id="5" name="图片 4" descr="iAutoLogo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52218" y="661035"/>
            <a:ext cx="2019582" cy="247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815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12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71600" y="2924944"/>
            <a:ext cx="5379608" cy="3816424"/>
          </a:xfrm>
          <a:prstGeom prst="rect">
            <a:avLst/>
          </a:prstGeom>
        </p:spPr>
      </p:pic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zh-CN" dirty="0" err="1" smtClean="0"/>
              <a:t>testSettingProxy.h</a:t>
            </a:r>
            <a:r>
              <a:rPr lang="zh-CN" altLang="en-US" dirty="0" smtClean="0"/>
              <a:t>实现如下：</a:t>
            </a:r>
            <a:endParaRPr lang="en-US" altLang="zh-CN" dirty="0" smtClean="0"/>
          </a:p>
          <a:p>
            <a:pPr>
              <a:buNone/>
            </a:pPr>
            <a:endParaRPr lang="zh-CN" altLang="en-US" dirty="0"/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1259632" y="980728"/>
            <a:ext cx="6343672" cy="709865"/>
          </a:xfrm>
        </p:spPr>
        <p:txBody>
          <a:bodyPr/>
          <a:lstStyle/>
          <a:p>
            <a:pPr algn="ctr"/>
            <a:r>
              <a:rPr lang="en-US" altLang="zh-CN" sz="2400" b="1" dirty="0" smtClean="0"/>
              <a:t>1.4 </a:t>
            </a:r>
            <a:r>
              <a:rPr lang="zh-CN" altLang="en-US" sz="2400" b="1" dirty="0" smtClean="0"/>
              <a:t>编写桩文件</a:t>
            </a:r>
            <a:endParaRPr lang="en-US" altLang="zh-CN" sz="2400" b="1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6012160" y="3933056"/>
            <a:ext cx="180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>
                <a:solidFill>
                  <a:srgbClr val="FF0000"/>
                </a:solidFill>
              </a:rPr>
              <a:t>MOCK_METHOD</a:t>
            </a:r>
            <a:r>
              <a:rPr lang="zh-CN" altLang="en-US" sz="1200" dirty="0" smtClean="0">
                <a:solidFill>
                  <a:srgbClr val="FF0000"/>
                </a:solidFill>
              </a:rPr>
              <a:t>第二章会举例详细介绍</a:t>
            </a:r>
            <a:endParaRPr lang="zh-CN" altLang="en-US" sz="1200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100392" y="6381328"/>
            <a:ext cx="9361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 smtClean="0">
                <a:hlinkClick r:id="rId3" action="ppaction://hlinksldjump"/>
              </a:rPr>
              <a:t>返回目录</a:t>
            </a:r>
            <a:endParaRPr lang="zh-CN" altLang="en-US" sz="1000" dirty="0"/>
          </a:p>
        </p:txBody>
      </p:sp>
      <p:cxnSp>
        <p:nvCxnSpPr>
          <p:cNvPr id="13" name="直接箭头连接符 12"/>
          <p:cNvCxnSpPr/>
          <p:nvPr/>
        </p:nvCxnSpPr>
        <p:spPr>
          <a:xfrm>
            <a:off x="4572000" y="4869160"/>
            <a:ext cx="648072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292080" y="4653136"/>
            <a:ext cx="288032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 smtClean="0">
                <a:solidFill>
                  <a:srgbClr val="FF0000"/>
                </a:solidFill>
              </a:rPr>
              <a:t>默认删除拷贝构造和赋值构造函数，无法实例化。</a:t>
            </a:r>
            <a:endParaRPr lang="en-US" altLang="zh-CN" sz="1000" dirty="0" smtClean="0">
              <a:solidFill>
                <a:srgbClr val="FF0000"/>
              </a:solidFill>
            </a:endParaRPr>
          </a:p>
          <a:p>
            <a:r>
              <a:rPr lang="zh-CN" altLang="en-US" sz="1000" dirty="0" smtClean="0">
                <a:solidFill>
                  <a:srgbClr val="FF0000"/>
                </a:solidFill>
              </a:rPr>
              <a:t>若定义成空函数体，编译器会报警告，甚至</a:t>
            </a:r>
            <a:r>
              <a:rPr lang="en-US" altLang="zh-CN" sz="1000" dirty="0" smtClean="0">
                <a:solidFill>
                  <a:srgbClr val="FF0000"/>
                </a:solidFill>
              </a:rPr>
              <a:t>error</a:t>
            </a:r>
            <a:r>
              <a:rPr lang="zh-CN" altLang="en-US" sz="1000" dirty="0" smtClean="0">
                <a:solidFill>
                  <a:srgbClr val="FF0000"/>
                </a:solidFill>
              </a:rPr>
              <a:t>，为避免上述发生，我们写成</a:t>
            </a:r>
            <a:r>
              <a:rPr lang="en-US" altLang="zh-CN" sz="1000" dirty="0" smtClean="0">
                <a:solidFill>
                  <a:srgbClr val="FF0000"/>
                </a:solidFill>
              </a:rPr>
              <a:t> =delete</a:t>
            </a:r>
            <a:r>
              <a:rPr lang="zh-CN" altLang="en-US" sz="1000" dirty="0" smtClean="0">
                <a:solidFill>
                  <a:srgbClr val="FF0000"/>
                </a:solidFill>
              </a:rPr>
              <a:t>形式</a:t>
            </a:r>
            <a:endParaRPr lang="zh-CN" altLang="en-US" sz="1000" dirty="0">
              <a:solidFill>
                <a:srgbClr val="FF0000"/>
              </a:solidFill>
            </a:endParaRPr>
          </a:p>
        </p:txBody>
      </p:sp>
      <p:pic>
        <p:nvPicPr>
          <p:cNvPr id="9" name="图片 8" descr="Logo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236000" y="504000"/>
            <a:ext cx="1410750" cy="594000"/>
          </a:xfrm>
          <a:prstGeom prst="rect">
            <a:avLst/>
          </a:prstGeom>
        </p:spPr>
      </p:pic>
      <p:pic>
        <p:nvPicPr>
          <p:cNvPr id="10" name="图片 9" descr="iAutoLogo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52218" y="661035"/>
            <a:ext cx="2019582" cy="2476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2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71600" y="2996952"/>
            <a:ext cx="5491055" cy="3725285"/>
          </a:xfrm>
          <a:prstGeom prst="rect">
            <a:avLst/>
          </a:prstGeom>
        </p:spPr>
      </p:pic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zh-CN" dirty="0" smtClean="0"/>
              <a:t>testSettingProxy.cpp</a:t>
            </a:r>
            <a:r>
              <a:rPr lang="zh-CN" altLang="en-US" dirty="0" smtClean="0"/>
              <a:t>实现如下：</a:t>
            </a:r>
            <a:endParaRPr lang="en-US" altLang="zh-CN" dirty="0" smtClean="0"/>
          </a:p>
          <a:p>
            <a:pPr>
              <a:buNone/>
            </a:pPr>
            <a:endParaRPr lang="zh-CN" altLang="en-US" dirty="0"/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1259632" y="980728"/>
            <a:ext cx="6343672" cy="709865"/>
          </a:xfrm>
        </p:spPr>
        <p:txBody>
          <a:bodyPr/>
          <a:lstStyle/>
          <a:p>
            <a:pPr algn="ctr"/>
            <a:r>
              <a:rPr lang="en-US" altLang="zh-CN" sz="2400" b="1" dirty="0" smtClean="0"/>
              <a:t>1.4 </a:t>
            </a:r>
            <a:r>
              <a:rPr lang="zh-CN" altLang="en-US" sz="2400" b="1" dirty="0" smtClean="0"/>
              <a:t>编写桩文件</a:t>
            </a:r>
            <a:endParaRPr lang="zh-CN" altLang="en-US" sz="2400" dirty="0"/>
          </a:p>
        </p:txBody>
      </p:sp>
      <p:cxnSp>
        <p:nvCxnSpPr>
          <p:cNvPr id="7" name="直接箭头连接符 6"/>
          <p:cNvCxnSpPr/>
          <p:nvPr/>
        </p:nvCxnSpPr>
        <p:spPr>
          <a:xfrm>
            <a:off x="5436096" y="5877272"/>
            <a:ext cx="79208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372200" y="5733256"/>
            <a:ext cx="14401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>
                <a:solidFill>
                  <a:srgbClr val="FF0000"/>
                </a:solidFill>
              </a:rPr>
              <a:t>用单例实现桩</a:t>
            </a:r>
            <a:endParaRPr lang="zh-CN" altLang="en-US" sz="1200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100392" y="6381328"/>
            <a:ext cx="9361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 smtClean="0">
                <a:hlinkClick r:id="rId3" action="ppaction://hlinksldjump"/>
              </a:rPr>
              <a:t>返回目录</a:t>
            </a:r>
            <a:endParaRPr lang="zh-CN" altLang="en-US" sz="1000" dirty="0"/>
          </a:p>
        </p:txBody>
      </p:sp>
      <p:sp>
        <p:nvSpPr>
          <p:cNvPr id="12" name="TextBox 11"/>
          <p:cNvSpPr txBox="1"/>
          <p:nvPr/>
        </p:nvSpPr>
        <p:spPr>
          <a:xfrm>
            <a:off x="4716016" y="3501008"/>
            <a:ext cx="180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>
                <a:solidFill>
                  <a:srgbClr val="FF0000"/>
                </a:solidFill>
              </a:rPr>
              <a:t>在这里就不用实现拷贝构造和赋值构造函数了</a:t>
            </a:r>
            <a:endParaRPr lang="zh-CN" altLang="en-US" sz="1200" dirty="0">
              <a:solidFill>
                <a:srgbClr val="FF0000"/>
              </a:solidFill>
            </a:endParaRPr>
          </a:p>
        </p:txBody>
      </p:sp>
      <p:pic>
        <p:nvPicPr>
          <p:cNvPr id="10" name="图片 9" descr="Logo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236000" y="504000"/>
            <a:ext cx="1410750" cy="594000"/>
          </a:xfrm>
          <a:prstGeom prst="rect">
            <a:avLst/>
          </a:prstGeom>
        </p:spPr>
      </p:pic>
      <p:pic>
        <p:nvPicPr>
          <p:cNvPr id="13" name="图片 12" descr="iAutoLogo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52218" y="661035"/>
            <a:ext cx="2019582" cy="2476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zh-CN" dirty="0" err="1" smtClean="0"/>
              <a:t>testWFDServiceManager.h</a:t>
            </a:r>
            <a:r>
              <a:rPr lang="zh-CN" altLang="en-US" dirty="0" smtClean="0"/>
              <a:t>实现如下</a:t>
            </a:r>
            <a:endParaRPr lang="zh-CN" altLang="en-US" dirty="0"/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1259632" y="980728"/>
            <a:ext cx="6343672" cy="709865"/>
          </a:xfrm>
        </p:spPr>
        <p:txBody>
          <a:bodyPr/>
          <a:lstStyle/>
          <a:p>
            <a:pPr algn="ctr"/>
            <a:r>
              <a:rPr lang="en-US" altLang="zh-CN" sz="2400" b="1" dirty="0" smtClean="0"/>
              <a:t>1.4 </a:t>
            </a:r>
            <a:r>
              <a:rPr lang="zh-CN" altLang="en-US" sz="2400" b="1" dirty="0" smtClean="0"/>
              <a:t>编写桩文件</a:t>
            </a:r>
            <a:endParaRPr lang="zh-CN" altLang="en-US" sz="2400" dirty="0"/>
          </a:p>
        </p:txBody>
      </p:sp>
      <p:pic>
        <p:nvPicPr>
          <p:cNvPr id="4" name="图片 3" descr="testmanh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71600" y="2924944"/>
            <a:ext cx="3600400" cy="3656909"/>
          </a:xfrm>
          <a:prstGeom prst="rect">
            <a:avLst/>
          </a:prstGeom>
        </p:spPr>
      </p:pic>
      <p:cxnSp>
        <p:nvCxnSpPr>
          <p:cNvPr id="7" name="直接箭头连接符 6"/>
          <p:cNvCxnSpPr/>
          <p:nvPr/>
        </p:nvCxnSpPr>
        <p:spPr>
          <a:xfrm>
            <a:off x="4283968" y="5661248"/>
            <a:ext cx="648072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004048" y="5445224"/>
            <a:ext cx="15841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>
                <a:solidFill>
                  <a:srgbClr val="FF0000"/>
                </a:solidFill>
              </a:rPr>
              <a:t>我这里仅构造了待测文件要用到的接口</a:t>
            </a:r>
            <a:endParaRPr lang="zh-CN" altLang="en-US" sz="1200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100392" y="6381328"/>
            <a:ext cx="9361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 smtClean="0">
                <a:hlinkClick r:id="rId3" action="ppaction://hlinksldjump"/>
              </a:rPr>
              <a:t>返回目录</a:t>
            </a:r>
            <a:endParaRPr lang="zh-CN" altLang="en-US" sz="1000" dirty="0"/>
          </a:p>
        </p:txBody>
      </p:sp>
      <p:pic>
        <p:nvPicPr>
          <p:cNvPr id="10" name="图片 9" descr="Logo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236000" y="504000"/>
            <a:ext cx="1410750" cy="594000"/>
          </a:xfrm>
          <a:prstGeom prst="rect">
            <a:avLst/>
          </a:prstGeom>
        </p:spPr>
      </p:pic>
      <p:pic>
        <p:nvPicPr>
          <p:cNvPr id="11" name="图片 10" descr="iAutoLogo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52218" y="661035"/>
            <a:ext cx="2019582" cy="2476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zh-CN" dirty="0" smtClean="0"/>
              <a:t>testWFDServiceManager.cpp</a:t>
            </a:r>
            <a:r>
              <a:rPr lang="zh-CN" altLang="en-US" dirty="0" smtClean="0"/>
              <a:t>实现如下：</a:t>
            </a:r>
            <a:endParaRPr lang="en-US" altLang="zh-CN" dirty="0" smtClean="0"/>
          </a:p>
          <a:p>
            <a:pPr>
              <a:buNone/>
            </a:pPr>
            <a:endParaRPr lang="zh-CN" altLang="en-US" dirty="0"/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1259632" y="980728"/>
            <a:ext cx="6343672" cy="709865"/>
          </a:xfrm>
        </p:spPr>
        <p:txBody>
          <a:bodyPr/>
          <a:lstStyle/>
          <a:p>
            <a:pPr algn="ctr"/>
            <a:r>
              <a:rPr lang="en-US" altLang="zh-CN" sz="2400" b="1" dirty="0" smtClean="0"/>
              <a:t>1.4 </a:t>
            </a:r>
            <a:r>
              <a:rPr lang="zh-CN" altLang="en-US" sz="2400" b="1" dirty="0" smtClean="0"/>
              <a:t>编写桩文件</a:t>
            </a:r>
            <a:endParaRPr lang="zh-CN" altLang="en-US" sz="2400" dirty="0"/>
          </a:p>
        </p:txBody>
      </p:sp>
      <p:pic>
        <p:nvPicPr>
          <p:cNvPr id="4" name="图片 3" descr="testmancpp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98033" y="2996952"/>
            <a:ext cx="4798103" cy="3384376"/>
          </a:xfrm>
          <a:prstGeom prst="rect">
            <a:avLst/>
          </a:prstGeom>
        </p:spPr>
      </p:pic>
      <p:cxnSp>
        <p:nvCxnSpPr>
          <p:cNvPr id="7" name="直接箭头连接符 6"/>
          <p:cNvCxnSpPr/>
          <p:nvPr/>
        </p:nvCxnSpPr>
        <p:spPr>
          <a:xfrm>
            <a:off x="4572000" y="5301208"/>
            <a:ext cx="864096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580112" y="5085184"/>
            <a:ext cx="26642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/>
              <a:t>这个例子暂时用不到</a:t>
            </a:r>
            <a:r>
              <a:rPr lang="en-US" altLang="zh-CN" sz="1200" dirty="0" smtClean="0"/>
              <a:t>Manager</a:t>
            </a:r>
            <a:r>
              <a:rPr lang="zh-CN" altLang="en-US" sz="1200" dirty="0" smtClean="0"/>
              <a:t>的单例，但万一以后会用到呢，先写着</a:t>
            </a:r>
            <a:endParaRPr lang="zh-CN" altLang="en-US" sz="1200" dirty="0"/>
          </a:p>
        </p:txBody>
      </p:sp>
      <p:sp>
        <p:nvSpPr>
          <p:cNvPr id="9" name="TextBox 8"/>
          <p:cNvSpPr txBox="1"/>
          <p:nvPr/>
        </p:nvSpPr>
        <p:spPr>
          <a:xfrm>
            <a:off x="8100392" y="6381328"/>
            <a:ext cx="9361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 smtClean="0">
                <a:hlinkClick r:id="rId3" action="ppaction://hlinksldjump"/>
              </a:rPr>
              <a:t>返回目录</a:t>
            </a:r>
            <a:endParaRPr lang="zh-CN" altLang="en-US" sz="1000" dirty="0"/>
          </a:p>
        </p:txBody>
      </p:sp>
      <p:pic>
        <p:nvPicPr>
          <p:cNvPr id="10" name="图片 9" descr="Logo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236000" y="504000"/>
            <a:ext cx="1410750" cy="594000"/>
          </a:xfrm>
          <a:prstGeom prst="rect">
            <a:avLst/>
          </a:prstGeom>
        </p:spPr>
      </p:pic>
      <p:pic>
        <p:nvPicPr>
          <p:cNvPr id="11" name="图片 10" descr="iAutoLogo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52218" y="661035"/>
            <a:ext cx="2019582" cy="24768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64382" y="2489200"/>
            <a:ext cx="7164002" cy="3532088"/>
          </a:xfrm>
        </p:spPr>
        <p:txBody>
          <a:bodyPr/>
          <a:lstStyle/>
          <a:p>
            <a:pPr>
              <a:buNone/>
            </a:pPr>
            <a:r>
              <a:rPr lang="en-US" altLang="zh-CN" dirty="0" err="1" smtClean="0"/>
              <a:t>testWFDServiceDefs.h</a:t>
            </a:r>
            <a:r>
              <a:rPr lang="zh-CN" altLang="en-US" dirty="0" smtClean="0"/>
              <a:t>实现：</a:t>
            </a:r>
            <a:endParaRPr lang="en-US" altLang="zh-CN" dirty="0" smtClean="0"/>
          </a:p>
          <a:p>
            <a:pPr>
              <a:buNone/>
            </a:pPr>
            <a:r>
              <a:rPr lang="en-US" altLang="zh-CN" sz="1400" dirty="0" smtClean="0"/>
              <a:t>	</a:t>
            </a:r>
            <a:r>
              <a:rPr lang="zh-CN" altLang="en-US" sz="1400" dirty="0" smtClean="0"/>
              <a:t>为了减少文件关联关系，将</a:t>
            </a:r>
            <a:r>
              <a:rPr lang="en-US" altLang="zh-CN" sz="1400" dirty="0" err="1" smtClean="0"/>
              <a:t>WFDServiceDefs.h</a:t>
            </a:r>
            <a:r>
              <a:rPr lang="zh-CN" altLang="en-US" sz="1400" dirty="0" smtClean="0"/>
              <a:t>中包含的头文件删掉，再把</a:t>
            </a:r>
            <a:r>
              <a:rPr lang="en-US" altLang="zh-CN" sz="1400" dirty="0" err="1" smtClean="0"/>
              <a:t>WFDServiceDefs.h</a:t>
            </a:r>
            <a:r>
              <a:rPr lang="zh-CN" altLang="en-US" sz="1400" dirty="0" smtClean="0"/>
              <a:t>拷贝过来，名字改成</a:t>
            </a:r>
            <a:r>
              <a:rPr lang="en-US" altLang="zh-CN" sz="1400" dirty="0" err="1" smtClean="0"/>
              <a:t>testWFDServiceDefs.h</a:t>
            </a:r>
            <a:r>
              <a:rPr lang="zh-CN" altLang="en-US" sz="1400" dirty="0" smtClean="0"/>
              <a:t>就好了</a:t>
            </a:r>
            <a:endParaRPr lang="zh-CN" altLang="en-US" sz="1400" dirty="0"/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1259632" y="980728"/>
            <a:ext cx="6343672" cy="709865"/>
          </a:xfrm>
        </p:spPr>
        <p:txBody>
          <a:bodyPr/>
          <a:lstStyle/>
          <a:p>
            <a:pPr algn="ctr"/>
            <a:r>
              <a:rPr lang="en-US" altLang="zh-CN" sz="2400" b="1" dirty="0" smtClean="0"/>
              <a:t>1.4 </a:t>
            </a:r>
            <a:r>
              <a:rPr lang="zh-CN" altLang="en-US" sz="2400" b="1" dirty="0" smtClean="0"/>
              <a:t>编写桩文件</a:t>
            </a:r>
            <a:endParaRPr lang="zh-CN" altLang="en-US" sz="2400" dirty="0"/>
          </a:p>
        </p:txBody>
      </p:sp>
      <p:pic>
        <p:nvPicPr>
          <p:cNvPr id="4" name="图片 3" descr="testdef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03648" y="3501008"/>
            <a:ext cx="4392488" cy="309804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100392" y="6381328"/>
            <a:ext cx="9361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 smtClean="0">
                <a:hlinkClick r:id="rId3" action="ppaction://hlinksldjump"/>
              </a:rPr>
              <a:t>返回目录</a:t>
            </a:r>
            <a:endParaRPr lang="zh-CN" altLang="en-US" sz="1000" dirty="0"/>
          </a:p>
        </p:txBody>
      </p:sp>
      <p:pic>
        <p:nvPicPr>
          <p:cNvPr id="7" name="图片 6" descr="Logo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236000" y="504000"/>
            <a:ext cx="1410750" cy="594000"/>
          </a:xfrm>
          <a:prstGeom prst="rect">
            <a:avLst/>
          </a:prstGeom>
        </p:spPr>
      </p:pic>
      <p:pic>
        <p:nvPicPr>
          <p:cNvPr id="8" name="图片 7" descr="iAutoLogo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52218" y="661035"/>
            <a:ext cx="2019582" cy="2476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43608" y="2636912"/>
            <a:ext cx="6345260" cy="3530600"/>
          </a:xfrm>
        </p:spPr>
        <p:txBody>
          <a:bodyPr/>
          <a:lstStyle/>
          <a:p>
            <a:r>
              <a:rPr lang="zh-CN" altLang="en-US" dirty="0" smtClean="0"/>
              <a:t>编写测试文件</a:t>
            </a:r>
            <a:r>
              <a:rPr lang="en-US" altLang="zh-CN" dirty="0" smtClean="0"/>
              <a:t>Test_wfdServiceSetting.cpp</a:t>
            </a:r>
          </a:p>
          <a:p>
            <a:pPr>
              <a:buNone/>
            </a:pPr>
            <a:r>
              <a:rPr lang="en-US" altLang="zh-CN" sz="1200" dirty="0" smtClean="0"/>
              <a:t>1</a:t>
            </a:r>
            <a:r>
              <a:rPr lang="zh-CN" altLang="en-US" sz="1200" dirty="0" smtClean="0"/>
              <a:t>）包含必需头文件    </a:t>
            </a:r>
            <a:r>
              <a:rPr lang="en-US" altLang="zh-CN" sz="1200" dirty="0" smtClean="0"/>
              <a:t>&lt;</a:t>
            </a:r>
            <a:r>
              <a:rPr lang="en-US" altLang="zh-CN" sz="1200" dirty="0" err="1" smtClean="0"/>
              <a:t>gtest</a:t>
            </a:r>
            <a:r>
              <a:rPr lang="en-US" altLang="zh-CN" sz="1200" dirty="0" smtClean="0"/>
              <a:t>/</a:t>
            </a:r>
            <a:r>
              <a:rPr lang="en-US" altLang="zh-CN" sz="1200" dirty="0" err="1" smtClean="0"/>
              <a:t>gtest.h</a:t>
            </a:r>
            <a:r>
              <a:rPr lang="en-US" altLang="zh-CN" sz="1200" dirty="0" smtClean="0"/>
              <a:t>&gt;</a:t>
            </a:r>
            <a:r>
              <a:rPr lang="zh-CN" altLang="en-US" sz="1200" dirty="0" smtClean="0"/>
              <a:t>和</a:t>
            </a:r>
            <a:r>
              <a:rPr lang="en-US" altLang="zh-CN" sz="1200" dirty="0" smtClean="0"/>
              <a:t>&lt;</a:t>
            </a:r>
            <a:r>
              <a:rPr lang="en-US" altLang="zh-CN" sz="1200" dirty="0" err="1" smtClean="0"/>
              <a:t>gmock</a:t>
            </a:r>
            <a:r>
              <a:rPr lang="en-US" altLang="zh-CN" sz="1200" dirty="0" smtClean="0"/>
              <a:t>/</a:t>
            </a:r>
            <a:r>
              <a:rPr lang="en-US" altLang="zh-CN" sz="1200" dirty="0" err="1" smtClean="0"/>
              <a:t>gmock.h</a:t>
            </a:r>
            <a:r>
              <a:rPr lang="en-US" altLang="zh-CN" sz="1200" dirty="0" smtClean="0"/>
              <a:t>&gt;</a:t>
            </a:r>
          </a:p>
          <a:p>
            <a:pPr>
              <a:buNone/>
            </a:pPr>
            <a:r>
              <a:rPr lang="en-US" altLang="zh-CN" sz="1200" dirty="0" smtClean="0"/>
              <a:t>2</a:t>
            </a:r>
            <a:r>
              <a:rPr lang="zh-CN" altLang="en-US" sz="1200" dirty="0" smtClean="0"/>
              <a:t>）包含待测文件        </a:t>
            </a:r>
            <a:r>
              <a:rPr lang="en-US" altLang="zh-CN" sz="1200" dirty="0" err="1" smtClean="0"/>
              <a:t>WFDServiceSetting.h</a:t>
            </a:r>
            <a:endParaRPr lang="en-US" altLang="zh-CN" sz="1200" dirty="0" smtClean="0"/>
          </a:p>
          <a:p>
            <a:pPr>
              <a:buNone/>
            </a:pPr>
            <a:r>
              <a:rPr lang="en-US" altLang="zh-CN" sz="1200" dirty="0" smtClean="0"/>
              <a:t>3</a:t>
            </a:r>
            <a:r>
              <a:rPr lang="zh-CN" altLang="en-US" sz="1200" dirty="0" smtClean="0"/>
              <a:t>）包含所需桩文件    </a:t>
            </a:r>
            <a:r>
              <a:rPr lang="en-US" altLang="zh-CN" sz="1200" dirty="0" err="1" smtClean="0"/>
              <a:t>testSettingProxy.h</a:t>
            </a:r>
            <a:r>
              <a:rPr lang="en-US" altLang="zh-CN" sz="1200" dirty="0" smtClean="0"/>
              <a:t>      </a:t>
            </a:r>
            <a:r>
              <a:rPr lang="en-US" altLang="zh-CN" sz="1200" dirty="0" err="1" smtClean="0"/>
              <a:t>testWFDServiceManager.h</a:t>
            </a:r>
            <a:endParaRPr lang="en-US" altLang="zh-CN" sz="1200" dirty="0" smtClean="0"/>
          </a:p>
          <a:p>
            <a:pPr>
              <a:buNone/>
            </a:pPr>
            <a:r>
              <a:rPr lang="en-US" altLang="zh-CN" sz="1200" dirty="0" smtClean="0"/>
              <a:t>4</a:t>
            </a:r>
            <a:r>
              <a:rPr lang="zh-CN" altLang="en-US" sz="1200" dirty="0" smtClean="0"/>
              <a:t>）定义测试类</a:t>
            </a:r>
            <a:endParaRPr lang="en-US" altLang="zh-CN" sz="1200" dirty="0" smtClean="0"/>
          </a:p>
          <a:p>
            <a:pPr>
              <a:buNone/>
            </a:pPr>
            <a:r>
              <a:rPr lang="en-US" altLang="zh-CN" sz="1200" dirty="0" smtClean="0"/>
              <a:t>5</a:t>
            </a:r>
            <a:r>
              <a:rPr lang="zh-CN" altLang="en-US" sz="1200" dirty="0" smtClean="0"/>
              <a:t>）写测试用例</a:t>
            </a:r>
            <a:endParaRPr lang="en-US" altLang="zh-CN" sz="1200" dirty="0" smtClean="0"/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1259632" y="980728"/>
            <a:ext cx="6343672" cy="709865"/>
          </a:xfrm>
        </p:spPr>
        <p:txBody>
          <a:bodyPr/>
          <a:lstStyle/>
          <a:p>
            <a:pPr algn="ctr"/>
            <a:r>
              <a:rPr lang="en-US" altLang="zh-CN" sz="2400" b="1" dirty="0" smtClean="0"/>
              <a:t>1.5 </a:t>
            </a:r>
            <a:r>
              <a:rPr lang="zh-CN" altLang="en-US" sz="2400" b="1" dirty="0" smtClean="0"/>
              <a:t>编写测试文件</a:t>
            </a:r>
            <a:endParaRPr lang="en-US" altLang="zh-CN" sz="2400" b="1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8100392" y="6381328"/>
            <a:ext cx="9361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 smtClean="0">
                <a:hlinkClick r:id="rId2" action="ppaction://hlinksldjump"/>
              </a:rPr>
              <a:t>返回目录</a:t>
            </a:r>
            <a:endParaRPr lang="zh-CN" altLang="en-US" sz="1000" dirty="0"/>
          </a:p>
        </p:txBody>
      </p:sp>
      <p:pic>
        <p:nvPicPr>
          <p:cNvPr id="6" name="图片 5" descr="Logo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236000" y="504000"/>
            <a:ext cx="1410750" cy="594000"/>
          </a:xfrm>
          <a:prstGeom prst="rect">
            <a:avLst/>
          </a:prstGeom>
        </p:spPr>
      </p:pic>
      <p:pic>
        <p:nvPicPr>
          <p:cNvPr id="7" name="图片 6" descr="iAutoLogo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52218" y="661035"/>
            <a:ext cx="2019582" cy="2476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64382" y="2489200"/>
            <a:ext cx="7380026" cy="3820120"/>
          </a:xfrm>
        </p:spPr>
        <p:txBody>
          <a:bodyPr/>
          <a:lstStyle/>
          <a:p>
            <a:pPr>
              <a:buNone/>
            </a:pPr>
            <a:r>
              <a:rPr lang="en-US" altLang="zh-CN" dirty="0" smtClean="0"/>
              <a:t>Test_wfdServiceSetting.cpp</a:t>
            </a:r>
            <a:r>
              <a:rPr lang="zh-CN" altLang="en-US" dirty="0" smtClean="0"/>
              <a:t>实现如下：</a:t>
            </a:r>
            <a:endParaRPr lang="en-US" altLang="zh-CN" dirty="0" smtClean="0"/>
          </a:p>
          <a:p>
            <a:pPr>
              <a:buNone/>
            </a:pPr>
            <a:r>
              <a:rPr lang="en-US" altLang="zh-CN" sz="1200" dirty="0" smtClean="0">
                <a:solidFill>
                  <a:srgbClr val="FF0000"/>
                </a:solidFill>
              </a:rPr>
              <a:t>EXPECT_CALL</a:t>
            </a:r>
            <a:r>
              <a:rPr lang="zh-CN" altLang="en-US" sz="1200" dirty="0" smtClean="0">
                <a:solidFill>
                  <a:srgbClr val="FF0000"/>
                </a:solidFill>
              </a:rPr>
              <a:t>，</a:t>
            </a:r>
            <a:r>
              <a:rPr lang="en-US" altLang="zh-CN" sz="1200" dirty="0" smtClean="0">
                <a:solidFill>
                  <a:srgbClr val="FF0000"/>
                </a:solidFill>
              </a:rPr>
              <a:t>ON_CALL</a:t>
            </a:r>
            <a:r>
              <a:rPr lang="zh-CN" altLang="en-US" sz="1200" dirty="0" smtClean="0">
                <a:solidFill>
                  <a:srgbClr val="FF0000"/>
                </a:solidFill>
              </a:rPr>
              <a:t>及断言的用法在第二章举例介绍，这里只是讲流程</a:t>
            </a:r>
            <a:endParaRPr lang="en-US" altLang="zh-CN" sz="1200" dirty="0" smtClean="0">
              <a:solidFill>
                <a:srgbClr val="FF0000"/>
              </a:solidFill>
            </a:endParaRPr>
          </a:p>
          <a:p>
            <a:pPr>
              <a:buNone/>
            </a:pPr>
            <a:endParaRPr lang="zh-CN" altLang="en-US" dirty="0"/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1259632" y="980728"/>
            <a:ext cx="6343672" cy="709865"/>
          </a:xfrm>
        </p:spPr>
        <p:txBody>
          <a:bodyPr/>
          <a:lstStyle/>
          <a:p>
            <a:pPr algn="ctr"/>
            <a:r>
              <a:rPr lang="en-US" altLang="zh-CN" sz="2400" b="1" dirty="0" smtClean="0"/>
              <a:t>1.5 </a:t>
            </a:r>
            <a:r>
              <a:rPr lang="zh-CN" altLang="en-US" sz="2400" b="1" dirty="0" smtClean="0"/>
              <a:t>编写测试文件</a:t>
            </a:r>
            <a:endParaRPr lang="zh-CN" altLang="en-US" sz="2400" dirty="0"/>
          </a:p>
        </p:txBody>
      </p:sp>
      <p:pic>
        <p:nvPicPr>
          <p:cNvPr id="4" name="图片 3" descr="Test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71600" y="3284984"/>
            <a:ext cx="6302122" cy="309634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100392" y="6381328"/>
            <a:ext cx="9361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 smtClean="0">
                <a:hlinkClick r:id="rId3" action="ppaction://hlinksldjump"/>
              </a:rPr>
              <a:t>返回目录</a:t>
            </a:r>
            <a:endParaRPr lang="zh-CN" altLang="en-US" sz="1000" dirty="0"/>
          </a:p>
        </p:txBody>
      </p:sp>
      <p:pic>
        <p:nvPicPr>
          <p:cNvPr id="7" name="图片 6" descr="Logo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236000" y="504000"/>
            <a:ext cx="1410750" cy="594000"/>
          </a:xfrm>
          <a:prstGeom prst="rect">
            <a:avLst/>
          </a:prstGeom>
        </p:spPr>
      </p:pic>
      <p:pic>
        <p:nvPicPr>
          <p:cNvPr id="8" name="图片 7" descr="iAutoLogo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52218" y="661035"/>
            <a:ext cx="2019582" cy="2476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27584" y="2348880"/>
            <a:ext cx="6768752" cy="4104456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一切准备就绪，按照手顺开始编译</a:t>
            </a:r>
            <a:endParaRPr lang="en-US" altLang="zh-CN" dirty="0" smtClean="0"/>
          </a:p>
          <a:p>
            <a:pPr>
              <a:buNone/>
            </a:pPr>
            <a:r>
              <a:rPr lang="en-US" altLang="zh-CN" sz="900" dirty="0" smtClean="0"/>
              <a:t>1</a:t>
            </a:r>
            <a:r>
              <a:rPr lang="zh-CN" altLang="en-US" sz="900" dirty="0" smtClean="0"/>
              <a:t>）</a:t>
            </a:r>
            <a:r>
              <a:rPr lang="en-US" altLang="zh-CN" sz="900" dirty="0" smtClean="0"/>
              <a:t> </a:t>
            </a:r>
            <a:r>
              <a:rPr lang="en-US" altLang="zh-CN" sz="900" dirty="0" err="1" smtClean="0"/>
              <a:t>sudo</a:t>
            </a:r>
            <a:r>
              <a:rPr lang="en-US" altLang="zh-CN" sz="900" dirty="0" smtClean="0"/>
              <a:t> apt install python-</a:t>
            </a:r>
            <a:r>
              <a:rPr lang="en-US" altLang="zh-CN" sz="900" dirty="0" err="1" smtClean="0"/>
              <a:t>setuptools</a:t>
            </a:r>
            <a:r>
              <a:rPr lang="en-US" altLang="zh-CN" sz="900" dirty="0" smtClean="0"/>
              <a:t>    </a:t>
            </a:r>
          </a:p>
          <a:p>
            <a:pPr>
              <a:buNone/>
            </a:pPr>
            <a:r>
              <a:rPr lang="en-US" altLang="zh-CN" sz="900" dirty="0" smtClean="0"/>
              <a:t>      </a:t>
            </a:r>
            <a:r>
              <a:rPr lang="en-US" altLang="zh-CN" sz="900" dirty="0" err="1" smtClean="0"/>
              <a:t>sudo</a:t>
            </a:r>
            <a:r>
              <a:rPr lang="en-US" altLang="zh-CN" sz="900" dirty="0" smtClean="0"/>
              <a:t> apt install python-pip    </a:t>
            </a:r>
          </a:p>
          <a:p>
            <a:pPr>
              <a:buNone/>
            </a:pPr>
            <a:r>
              <a:rPr lang="en-US" altLang="zh-CN" sz="900" dirty="0" smtClean="0"/>
              <a:t>      </a:t>
            </a:r>
            <a:r>
              <a:rPr lang="en-US" altLang="zh-CN" sz="900" dirty="0" err="1" smtClean="0"/>
              <a:t>sudo</a:t>
            </a:r>
            <a:r>
              <a:rPr lang="en-US" altLang="zh-CN" sz="900" dirty="0" smtClean="0"/>
              <a:t> apt install </a:t>
            </a:r>
            <a:r>
              <a:rPr lang="en-US" altLang="zh-CN" sz="900" dirty="0" err="1" smtClean="0"/>
              <a:t>gcovr</a:t>
            </a:r>
            <a:endParaRPr lang="en-US" altLang="zh-CN" sz="900" dirty="0" smtClean="0"/>
          </a:p>
          <a:p>
            <a:pPr>
              <a:buNone/>
            </a:pPr>
            <a:r>
              <a:rPr lang="en-US" altLang="zh-CN" sz="900" dirty="0" smtClean="0"/>
              <a:t>2</a:t>
            </a:r>
            <a:r>
              <a:rPr lang="zh-CN" altLang="en-US" sz="900" dirty="0" smtClean="0"/>
              <a:t>）</a:t>
            </a:r>
            <a:r>
              <a:rPr lang="en-US" altLang="zh-CN" sz="900" dirty="0" err="1" smtClean="0"/>
              <a:t>sudo</a:t>
            </a:r>
            <a:r>
              <a:rPr lang="en-US" altLang="zh-CN" sz="900" dirty="0" smtClean="0"/>
              <a:t> pip install </a:t>
            </a:r>
            <a:r>
              <a:rPr lang="en-US" altLang="zh-CN" sz="900" dirty="0" err="1" smtClean="0"/>
              <a:t>virtualenv</a:t>
            </a:r>
            <a:endParaRPr lang="en-US" altLang="zh-CN" sz="900" dirty="0" smtClean="0"/>
          </a:p>
          <a:p>
            <a:pPr>
              <a:buNone/>
            </a:pPr>
            <a:r>
              <a:rPr lang="en-US" altLang="zh-CN" sz="900" dirty="0" smtClean="0"/>
              <a:t>3</a:t>
            </a:r>
            <a:r>
              <a:rPr lang="zh-CN" altLang="en-US" sz="900" dirty="0" smtClean="0"/>
              <a:t>）</a:t>
            </a:r>
            <a:r>
              <a:rPr lang="en-US" altLang="zh-CN" sz="900" dirty="0" err="1" smtClean="0"/>
              <a:t>mkdir</a:t>
            </a:r>
            <a:r>
              <a:rPr lang="en-US" altLang="zh-CN" sz="900" dirty="0" smtClean="0"/>
              <a:t> </a:t>
            </a:r>
            <a:r>
              <a:rPr lang="en-US" altLang="zh-CN" sz="900" dirty="0" err="1" smtClean="0"/>
              <a:t>uttest</a:t>
            </a:r>
            <a:r>
              <a:rPr lang="en-US" altLang="zh-CN" sz="900" dirty="0" smtClean="0"/>
              <a:t>    </a:t>
            </a:r>
          </a:p>
          <a:p>
            <a:pPr>
              <a:buNone/>
            </a:pPr>
            <a:r>
              <a:rPr lang="en-US" altLang="zh-CN" sz="900" dirty="0" smtClean="0"/>
              <a:t>     </a:t>
            </a:r>
            <a:r>
              <a:rPr lang="en-US" altLang="zh-CN" sz="900" dirty="0" err="1" smtClean="0"/>
              <a:t>cd</a:t>
            </a:r>
            <a:r>
              <a:rPr lang="en-US" altLang="zh-CN" sz="900" dirty="0" smtClean="0"/>
              <a:t> </a:t>
            </a:r>
            <a:r>
              <a:rPr lang="en-US" altLang="zh-CN" sz="900" dirty="0" err="1" smtClean="0"/>
              <a:t>uttest</a:t>
            </a:r>
            <a:r>
              <a:rPr lang="en-US" altLang="zh-CN" sz="900" dirty="0" smtClean="0"/>
              <a:t>/   </a:t>
            </a:r>
          </a:p>
          <a:p>
            <a:pPr>
              <a:buNone/>
            </a:pPr>
            <a:r>
              <a:rPr lang="en-US" altLang="zh-CN" sz="900" dirty="0" smtClean="0"/>
              <a:t>      </a:t>
            </a:r>
            <a:r>
              <a:rPr lang="en-US" altLang="zh-CN" sz="900" dirty="0" err="1" smtClean="0"/>
              <a:t>virtualenv</a:t>
            </a:r>
            <a:r>
              <a:rPr lang="en-US" altLang="zh-CN" sz="900" dirty="0" smtClean="0"/>
              <a:t> </a:t>
            </a:r>
            <a:r>
              <a:rPr lang="en-US" altLang="zh-CN" sz="900" dirty="0" err="1" smtClean="0"/>
              <a:t>venv</a:t>
            </a:r>
            <a:r>
              <a:rPr lang="en-US" altLang="zh-CN" sz="900" dirty="0" smtClean="0"/>
              <a:t> --system-site-package  </a:t>
            </a:r>
          </a:p>
          <a:p>
            <a:pPr>
              <a:buNone/>
            </a:pPr>
            <a:r>
              <a:rPr lang="en-US" altLang="zh-CN" sz="900" dirty="0" smtClean="0"/>
              <a:t>     . </a:t>
            </a:r>
            <a:r>
              <a:rPr lang="en-US" altLang="zh-CN" sz="900" dirty="0" err="1" smtClean="0"/>
              <a:t>venv</a:t>
            </a:r>
            <a:r>
              <a:rPr lang="en-US" altLang="zh-CN" sz="900" dirty="0" smtClean="0"/>
              <a:t>/bin/activate</a:t>
            </a:r>
          </a:p>
          <a:p>
            <a:pPr>
              <a:buNone/>
            </a:pPr>
            <a:r>
              <a:rPr lang="en-US" altLang="zh-CN" sz="900" dirty="0" smtClean="0"/>
              <a:t>4</a:t>
            </a:r>
            <a:r>
              <a:rPr lang="zh-CN" altLang="en-US" sz="900" dirty="0" smtClean="0"/>
              <a:t>）</a:t>
            </a:r>
            <a:r>
              <a:rPr lang="en-US" altLang="zh-CN" sz="900" dirty="0" smtClean="0"/>
              <a:t>lunch full-eng    </a:t>
            </a:r>
          </a:p>
          <a:p>
            <a:pPr>
              <a:buNone/>
            </a:pPr>
            <a:r>
              <a:rPr lang="en-US" altLang="zh-CN" sz="900" dirty="0" smtClean="0"/>
              <a:t>      m -j4</a:t>
            </a:r>
          </a:p>
          <a:p>
            <a:pPr>
              <a:buNone/>
            </a:pPr>
            <a:endParaRPr lang="en-US" altLang="zh-CN" sz="900" dirty="0" smtClean="0"/>
          </a:p>
          <a:p>
            <a:pPr>
              <a:buNone/>
            </a:pPr>
            <a:r>
              <a:rPr lang="en-US" altLang="zh-CN" sz="900" dirty="0" smtClean="0"/>
              <a:t>5</a:t>
            </a:r>
            <a:r>
              <a:rPr lang="zh-CN" altLang="en-US" sz="900" dirty="0" smtClean="0"/>
              <a:t>）</a:t>
            </a:r>
            <a:r>
              <a:rPr lang="en-US" altLang="zh-CN" sz="900" dirty="0" smtClean="0"/>
              <a:t>BUILD_COV_INSTRUMENT=False make clean-</a:t>
            </a:r>
            <a:r>
              <a:rPr lang="en-US" altLang="zh-CN" sz="900" dirty="0" err="1" smtClean="0">
                <a:solidFill>
                  <a:srgbClr val="FF0000"/>
                </a:solidFill>
              </a:rPr>
              <a:t>gtstwfd</a:t>
            </a:r>
            <a:r>
              <a:rPr lang="en-US" altLang="zh-CN" sz="900" dirty="0" smtClean="0"/>
              <a:t> clean-</a:t>
            </a:r>
            <a:r>
              <a:rPr lang="en-US" altLang="zh-CN" sz="900" dirty="0" err="1" smtClean="0">
                <a:solidFill>
                  <a:srgbClr val="FF0000"/>
                </a:solidFill>
              </a:rPr>
              <a:t>libwfdTest</a:t>
            </a:r>
            <a:r>
              <a:rPr lang="en-US" altLang="zh-CN" sz="900" dirty="0" smtClean="0"/>
              <a:t> -j4    </a:t>
            </a:r>
          </a:p>
          <a:p>
            <a:pPr>
              <a:buNone/>
            </a:pPr>
            <a:r>
              <a:rPr lang="en-US" altLang="zh-CN" sz="900" dirty="0" smtClean="0"/>
              <a:t>      BUILD_COV_INSTRUMENT=True make </a:t>
            </a:r>
            <a:r>
              <a:rPr lang="en-US" altLang="zh-CN" sz="900" dirty="0" err="1" smtClean="0">
                <a:solidFill>
                  <a:srgbClr val="FF0000"/>
                </a:solidFill>
              </a:rPr>
              <a:t>gtstwfd</a:t>
            </a:r>
            <a:r>
              <a:rPr lang="en-US" altLang="zh-CN" sz="900" dirty="0" smtClean="0">
                <a:solidFill>
                  <a:srgbClr val="FF0000"/>
                </a:solidFill>
              </a:rPr>
              <a:t> </a:t>
            </a:r>
            <a:r>
              <a:rPr lang="en-US" altLang="zh-CN" sz="900" dirty="0" err="1" smtClean="0">
                <a:solidFill>
                  <a:srgbClr val="FF0000"/>
                </a:solidFill>
              </a:rPr>
              <a:t>libwfdTest</a:t>
            </a:r>
            <a:r>
              <a:rPr lang="en-US" altLang="zh-CN" sz="900" dirty="0" smtClean="0">
                <a:solidFill>
                  <a:srgbClr val="FF0000"/>
                </a:solidFill>
              </a:rPr>
              <a:t> </a:t>
            </a:r>
            <a:r>
              <a:rPr lang="en-US" altLang="zh-CN" sz="900" dirty="0" smtClean="0"/>
              <a:t>-j4</a:t>
            </a:r>
          </a:p>
          <a:p>
            <a:pPr>
              <a:buNone/>
            </a:pPr>
            <a:endParaRPr lang="en-US" altLang="zh-CN" sz="1400" dirty="0" smtClean="0"/>
          </a:p>
        </p:txBody>
      </p:sp>
      <p:cxnSp>
        <p:nvCxnSpPr>
          <p:cNvPr id="6" name="直接箭头连接符 5"/>
          <p:cNvCxnSpPr/>
          <p:nvPr/>
        </p:nvCxnSpPr>
        <p:spPr>
          <a:xfrm flipV="1">
            <a:off x="5076056" y="5301208"/>
            <a:ext cx="504056" cy="43204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860032" y="4797152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dirty="0" smtClean="0">
                <a:solidFill>
                  <a:srgbClr val="FF0000"/>
                </a:solidFill>
              </a:rPr>
              <a:t>标红部分每个模块参照</a:t>
            </a:r>
            <a:endParaRPr lang="en-US" altLang="zh-CN" sz="900" dirty="0" smtClean="0">
              <a:solidFill>
                <a:srgbClr val="FF0000"/>
              </a:solidFill>
            </a:endParaRPr>
          </a:p>
          <a:p>
            <a:r>
              <a:rPr lang="en-US" altLang="zh-CN" sz="900" dirty="0" smtClean="0">
                <a:solidFill>
                  <a:srgbClr val="FF0000"/>
                </a:solidFill>
              </a:rPr>
              <a:t>.</a:t>
            </a:r>
            <a:r>
              <a:rPr lang="en-US" altLang="zh-CN" sz="900" dirty="0" err="1" smtClean="0">
                <a:solidFill>
                  <a:srgbClr val="FF0000"/>
                </a:solidFill>
              </a:rPr>
              <a:t>ciconfig</a:t>
            </a:r>
            <a:r>
              <a:rPr lang="en-US" altLang="zh-CN" sz="900" dirty="0" smtClean="0">
                <a:solidFill>
                  <a:srgbClr val="FF0000"/>
                </a:solidFill>
              </a:rPr>
              <a:t>/</a:t>
            </a:r>
            <a:r>
              <a:rPr lang="en-US" altLang="zh-CN" sz="900" dirty="0" err="1" smtClean="0">
                <a:solidFill>
                  <a:srgbClr val="FF0000"/>
                </a:solidFill>
              </a:rPr>
              <a:t>UnitTest.yaml</a:t>
            </a:r>
            <a:endParaRPr lang="zh-CN" altLang="en-US" sz="900" dirty="0">
              <a:solidFill>
                <a:srgbClr val="FF0000"/>
              </a:solidFill>
            </a:endParaRPr>
          </a:p>
        </p:txBody>
      </p:sp>
      <p:pic>
        <p:nvPicPr>
          <p:cNvPr id="8" name="图片 7" descr="Screenshot from 2018-08-17 11-51-00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76056" y="3429000"/>
            <a:ext cx="2987626" cy="864096"/>
          </a:xfrm>
          <a:prstGeom prst="rect">
            <a:avLst/>
          </a:prstGeom>
        </p:spPr>
      </p:pic>
      <p:cxnSp>
        <p:nvCxnSpPr>
          <p:cNvPr id="10" name="直接箭头连接符 9"/>
          <p:cNvCxnSpPr/>
          <p:nvPr/>
        </p:nvCxnSpPr>
        <p:spPr>
          <a:xfrm flipV="1">
            <a:off x="5652120" y="4293096"/>
            <a:ext cx="504056" cy="43204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标题 1"/>
          <p:cNvSpPr>
            <a:spLocks noGrp="1"/>
          </p:cNvSpPr>
          <p:nvPr>
            <p:ph type="title"/>
          </p:nvPr>
        </p:nvSpPr>
        <p:spPr>
          <a:xfrm>
            <a:off x="1259632" y="980728"/>
            <a:ext cx="6343672" cy="709865"/>
          </a:xfrm>
        </p:spPr>
        <p:txBody>
          <a:bodyPr/>
          <a:lstStyle/>
          <a:p>
            <a:pPr algn="ctr"/>
            <a:r>
              <a:rPr lang="en-US" altLang="zh-CN" sz="2400" b="1" dirty="0" smtClean="0"/>
              <a:t>1.6 </a:t>
            </a:r>
            <a:r>
              <a:rPr lang="zh-CN" altLang="en-US" sz="2400" b="1" dirty="0" smtClean="0"/>
              <a:t>编译</a:t>
            </a:r>
            <a:endParaRPr lang="en-US" altLang="zh-CN" sz="2400" b="1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8100392" y="6381328"/>
            <a:ext cx="9361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 smtClean="0">
                <a:hlinkClick r:id="rId3" action="ppaction://hlinksldjump"/>
              </a:rPr>
              <a:t>返回目录</a:t>
            </a:r>
            <a:endParaRPr lang="zh-CN" altLang="en-US" sz="1000" dirty="0"/>
          </a:p>
        </p:txBody>
      </p:sp>
      <p:pic>
        <p:nvPicPr>
          <p:cNvPr id="9" name="图片 8" descr="Logo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236000" y="504000"/>
            <a:ext cx="1410750" cy="594000"/>
          </a:xfrm>
          <a:prstGeom prst="rect">
            <a:avLst/>
          </a:prstGeom>
        </p:spPr>
      </p:pic>
      <p:pic>
        <p:nvPicPr>
          <p:cNvPr id="13" name="图片 12" descr="iAutoLogo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52218" y="661035"/>
            <a:ext cx="2019582" cy="2476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11560" y="2204864"/>
            <a:ext cx="7740066" cy="3892128"/>
          </a:xfrm>
        </p:spPr>
        <p:txBody>
          <a:bodyPr/>
          <a:lstStyle/>
          <a:p>
            <a:r>
              <a:rPr lang="en-US" altLang="zh-CN" dirty="0" smtClean="0"/>
              <a:t>	</a:t>
            </a:r>
            <a:r>
              <a:rPr lang="zh-CN" altLang="en-US" dirty="0" smtClean="0"/>
              <a:t>针对命名空间的修改</a:t>
            </a:r>
            <a:endParaRPr lang="en-US" altLang="zh-CN" dirty="0" smtClean="0"/>
          </a:p>
          <a:p>
            <a:pPr>
              <a:buNone/>
            </a:pPr>
            <a:r>
              <a:rPr lang="en-US" altLang="zh-CN" sz="1400" dirty="0" smtClean="0"/>
              <a:t>	</a:t>
            </a:r>
            <a:r>
              <a:rPr lang="zh-CN" altLang="en-US" sz="1400" dirty="0" smtClean="0"/>
              <a:t>我们会发现报一些重复定义以及前置声明的</a:t>
            </a:r>
            <a:r>
              <a:rPr lang="en-US" altLang="zh-CN" sz="1400" dirty="0" smtClean="0"/>
              <a:t>error</a:t>
            </a:r>
            <a:r>
              <a:rPr lang="zh-CN" altLang="en-US" sz="1400" dirty="0" smtClean="0"/>
              <a:t>，这是因为在同一个命名空间</a:t>
            </a:r>
            <a:r>
              <a:rPr lang="en-US" altLang="zh-CN" sz="1400" dirty="0" err="1" smtClean="0"/>
              <a:t>goni</a:t>
            </a:r>
            <a:r>
              <a:rPr lang="zh-CN" altLang="en-US" sz="1400" dirty="0" smtClean="0"/>
              <a:t>下，我们定义了两个相同名字的类</a:t>
            </a:r>
            <a:r>
              <a:rPr lang="en-US" altLang="zh-CN" sz="1400" dirty="0" err="1" smtClean="0"/>
              <a:t>WFDServiceManager</a:t>
            </a:r>
            <a:r>
              <a:rPr lang="zh-CN" altLang="en-US" sz="1400" dirty="0" smtClean="0"/>
              <a:t>，因此我们打桩的类需要声明一个新的命名空间，来区分是源码还是桩，重定义的问题解决了，又引发了一个新问题，如下图：</a:t>
            </a:r>
            <a:endParaRPr lang="en-US" altLang="zh-CN" sz="1400" dirty="0" smtClean="0"/>
          </a:p>
          <a:p>
            <a:pPr>
              <a:buNone/>
            </a:pPr>
            <a:r>
              <a:rPr lang="en-US" altLang="zh-CN" sz="1400" dirty="0" smtClean="0"/>
              <a:t>	</a:t>
            </a:r>
            <a:r>
              <a:rPr lang="zh-CN" altLang="en-US" sz="1400" dirty="0" smtClean="0"/>
              <a:t>在</a:t>
            </a:r>
            <a:r>
              <a:rPr lang="en-US" altLang="zh-CN" sz="1400" dirty="0" err="1" smtClean="0"/>
              <a:t>WFDServiceManager</a:t>
            </a:r>
            <a:r>
              <a:rPr lang="zh-CN" altLang="en-US" sz="1400" dirty="0" smtClean="0"/>
              <a:t>中</a:t>
            </a:r>
            <a:r>
              <a:rPr lang="en-US" altLang="zh-CN" sz="1400" dirty="0" smtClean="0"/>
              <a:t>new </a:t>
            </a:r>
            <a:r>
              <a:rPr lang="en-US" altLang="zh-CN" sz="1400" dirty="0" err="1" smtClean="0"/>
              <a:t>WFDSetting</a:t>
            </a:r>
            <a:r>
              <a:rPr lang="zh-CN" altLang="en-US" sz="1400" dirty="0" smtClean="0"/>
              <a:t>（</a:t>
            </a:r>
            <a:r>
              <a:rPr lang="en-US" altLang="zh-CN" sz="1400" dirty="0" smtClean="0"/>
              <a:t>this</a:t>
            </a:r>
            <a:r>
              <a:rPr lang="zh-CN" altLang="en-US" sz="1400" dirty="0" smtClean="0"/>
              <a:t>），这个</a:t>
            </a:r>
            <a:r>
              <a:rPr lang="en-US" altLang="zh-CN" sz="1400" dirty="0" smtClean="0"/>
              <a:t>this</a:t>
            </a:r>
            <a:r>
              <a:rPr lang="zh-CN" altLang="en-US" sz="1400" dirty="0" smtClean="0"/>
              <a:t>是</a:t>
            </a:r>
            <a:r>
              <a:rPr lang="en-US" altLang="zh-CN" sz="1400" dirty="0" err="1" smtClean="0"/>
              <a:t>goni</a:t>
            </a:r>
            <a:r>
              <a:rPr lang="zh-CN" altLang="en-US" sz="1400" dirty="0" smtClean="0"/>
              <a:t>空间下的</a:t>
            </a:r>
            <a:r>
              <a:rPr lang="en-US" altLang="zh-CN" sz="1400" dirty="0" smtClean="0"/>
              <a:t>manager</a:t>
            </a:r>
            <a:r>
              <a:rPr lang="zh-CN" altLang="en-US" sz="1400" dirty="0" smtClean="0"/>
              <a:t>，但此时在</a:t>
            </a:r>
            <a:r>
              <a:rPr lang="en-US" altLang="zh-CN" sz="1400" dirty="0" err="1" smtClean="0"/>
              <a:t>WFDSetting</a:t>
            </a:r>
            <a:r>
              <a:rPr lang="zh-CN" altLang="en-US" sz="1400" dirty="0" smtClean="0"/>
              <a:t>中，我们已经让他包含桩文件，调不到</a:t>
            </a:r>
            <a:r>
              <a:rPr lang="en-US" altLang="zh-CN" sz="1400" dirty="0" err="1" smtClean="0"/>
              <a:t>goni</a:t>
            </a:r>
            <a:r>
              <a:rPr lang="zh-CN" altLang="en-US" sz="1400" dirty="0" smtClean="0"/>
              <a:t>下的</a:t>
            </a:r>
            <a:r>
              <a:rPr lang="en-US" altLang="zh-CN" sz="1400" dirty="0" smtClean="0"/>
              <a:t>manager</a:t>
            </a:r>
            <a:r>
              <a:rPr lang="zh-CN" altLang="en-US" sz="1400" dirty="0" smtClean="0"/>
              <a:t>，这时就会出错，我们需要为</a:t>
            </a:r>
            <a:r>
              <a:rPr lang="en-US" altLang="zh-CN" sz="1400" dirty="0" err="1" smtClean="0"/>
              <a:t>WFDServiceManager</a:t>
            </a:r>
            <a:r>
              <a:rPr lang="zh-CN" altLang="en-US" sz="1400" dirty="0" smtClean="0"/>
              <a:t>将</a:t>
            </a:r>
            <a:r>
              <a:rPr lang="en-US" altLang="zh-CN" sz="1400" dirty="0" err="1" smtClean="0"/>
              <a:t>WFDSetting</a:t>
            </a:r>
            <a:r>
              <a:rPr lang="zh-CN" altLang="en-US" sz="1400" dirty="0" smtClean="0"/>
              <a:t>打桩，让源码</a:t>
            </a:r>
            <a:r>
              <a:rPr lang="en-US" altLang="zh-CN" sz="1400" dirty="0" smtClean="0"/>
              <a:t>Manager</a:t>
            </a:r>
            <a:r>
              <a:rPr lang="zh-CN" altLang="en-US" sz="1400" dirty="0" smtClean="0"/>
              <a:t>调用桩</a:t>
            </a:r>
            <a:r>
              <a:rPr lang="en-US" altLang="zh-CN" sz="1400" dirty="0" err="1" smtClean="0"/>
              <a:t>WFDServiceSeting</a:t>
            </a:r>
            <a:r>
              <a:rPr lang="zh-CN" altLang="en-US" sz="1400" dirty="0" smtClean="0"/>
              <a:t>并且使用新命名空间</a:t>
            </a:r>
            <a:r>
              <a:rPr lang="en-US" altLang="zh-CN" sz="1400" dirty="0" smtClean="0"/>
              <a:t>Test</a:t>
            </a:r>
            <a:r>
              <a:rPr lang="zh-CN" altLang="en-US" sz="1400" dirty="0" smtClean="0"/>
              <a:t>的类</a:t>
            </a:r>
            <a:r>
              <a:rPr lang="en-US" altLang="zh-CN" sz="1400" dirty="0" err="1" smtClean="0"/>
              <a:t>WFDSetting</a:t>
            </a:r>
            <a:r>
              <a:rPr lang="zh-CN" altLang="en-US" sz="1400" dirty="0" smtClean="0"/>
              <a:t>，源码</a:t>
            </a:r>
            <a:r>
              <a:rPr lang="en-US" altLang="zh-CN" sz="1400" dirty="0" err="1" smtClean="0"/>
              <a:t>WFDSetting</a:t>
            </a:r>
            <a:r>
              <a:rPr lang="zh-CN" altLang="en-US" sz="1400" dirty="0" smtClean="0"/>
              <a:t>调用桩</a:t>
            </a:r>
            <a:r>
              <a:rPr lang="en-US" altLang="zh-CN" sz="1400" dirty="0" err="1" smtClean="0"/>
              <a:t>WFDServiceManager</a:t>
            </a:r>
            <a:r>
              <a:rPr lang="zh-CN" altLang="en-US" sz="1400" dirty="0" smtClean="0"/>
              <a:t>并且使用新命名空间</a:t>
            </a:r>
            <a:r>
              <a:rPr lang="en-US" altLang="zh-CN" sz="1400" dirty="0" smtClean="0"/>
              <a:t>Test</a:t>
            </a:r>
            <a:r>
              <a:rPr lang="zh-CN" altLang="en-US" sz="1400" dirty="0" smtClean="0"/>
              <a:t>的类</a:t>
            </a:r>
            <a:r>
              <a:rPr lang="en-US" altLang="zh-CN" sz="1400" dirty="0" err="1" smtClean="0"/>
              <a:t>WFDServiceManager</a:t>
            </a:r>
            <a:r>
              <a:rPr lang="zh-CN" altLang="en-US" sz="1400" dirty="0" smtClean="0"/>
              <a:t>，使源文件完全脱离关系。</a:t>
            </a:r>
            <a:r>
              <a:rPr lang="zh-CN" altLang="en-US" sz="1200" dirty="0" smtClean="0"/>
              <a:t>（</a:t>
            </a:r>
            <a:r>
              <a:rPr lang="zh-CN" altLang="en-US" sz="1200" dirty="0" smtClean="0">
                <a:solidFill>
                  <a:srgbClr val="FF0000"/>
                </a:solidFill>
              </a:rPr>
              <a:t>说简单点就是</a:t>
            </a:r>
            <a:r>
              <a:rPr lang="en-US" altLang="zh-CN" sz="1200" dirty="0" smtClean="0">
                <a:solidFill>
                  <a:srgbClr val="FF0000"/>
                </a:solidFill>
              </a:rPr>
              <a:t>A</a:t>
            </a:r>
            <a:r>
              <a:rPr lang="zh-CN" altLang="en-US" sz="1200" dirty="0" smtClean="0">
                <a:solidFill>
                  <a:srgbClr val="FF0000"/>
                </a:solidFill>
              </a:rPr>
              <a:t>和</a:t>
            </a:r>
            <a:r>
              <a:rPr lang="en-US" altLang="zh-CN" sz="1200" dirty="0" smtClean="0">
                <a:solidFill>
                  <a:srgbClr val="FF0000"/>
                </a:solidFill>
              </a:rPr>
              <a:t>B</a:t>
            </a:r>
            <a:r>
              <a:rPr lang="zh-CN" altLang="en-US" sz="1200" dirty="0" smtClean="0">
                <a:solidFill>
                  <a:srgbClr val="FF0000"/>
                </a:solidFill>
              </a:rPr>
              <a:t>互相包含，现在让</a:t>
            </a:r>
            <a:r>
              <a:rPr lang="en-US" altLang="zh-CN" sz="1200" dirty="0" smtClean="0">
                <a:solidFill>
                  <a:srgbClr val="FF0000"/>
                </a:solidFill>
              </a:rPr>
              <a:t>A</a:t>
            </a:r>
            <a:r>
              <a:rPr lang="zh-CN" altLang="en-US" sz="1200" dirty="0" smtClean="0">
                <a:solidFill>
                  <a:srgbClr val="FF0000"/>
                </a:solidFill>
              </a:rPr>
              <a:t>调</a:t>
            </a:r>
            <a:r>
              <a:rPr lang="en-US" altLang="zh-CN" sz="1200" dirty="0" err="1" smtClean="0">
                <a:solidFill>
                  <a:srgbClr val="FF0000"/>
                </a:solidFill>
              </a:rPr>
              <a:t>Test_B</a:t>
            </a:r>
            <a:r>
              <a:rPr lang="zh-CN" altLang="en-US" sz="1200" dirty="0" smtClean="0">
                <a:solidFill>
                  <a:srgbClr val="FF0000"/>
                </a:solidFill>
              </a:rPr>
              <a:t>，</a:t>
            </a:r>
            <a:r>
              <a:rPr lang="en-US" altLang="zh-CN" sz="1200" dirty="0" smtClean="0">
                <a:solidFill>
                  <a:srgbClr val="FF0000"/>
                </a:solidFill>
              </a:rPr>
              <a:t>B</a:t>
            </a:r>
            <a:r>
              <a:rPr lang="zh-CN" altLang="en-US" sz="1200" dirty="0" smtClean="0">
                <a:solidFill>
                  <a:srgbClr val="FF0000"/>
                </a:solidFill>
              </a:rPr>
              <a:t>调</a:t>
            </a:r>
            <a:r>
              <a:rPr lang="en-US" altLang="zh-CN" sz="1200" dirty="0" err="1" smtClean="0">
                <a:solidFill>
                  <a:srgbClr val="FF0000"/>
                </a:solidFill>
              </a:rPr>
              <a:t>Test_A</a:t>
            </a:r>
            <a:r>
              <a:rPr lang="zh-CN" altLang="en-US" sz="1200" dirty="0" smtClean="0">
                <a:solidFill>
                  <a:srgbClr val="FF0000"/>
                </a:solidFill>
              </a:rPr>
              <a:t>，使</a:t>
            </a:r>
            <a:r>
              <a:rPr lang="en-US" altLang="zh-CN" sz="1200" dirty="0" smtClean="0">
                <a:solidFill>
                  <a:srgbClr val="FF0000"/>
                </a:solidFill>
              </a:rPr>
              <a:t>A</a:t>
            </a:r>
            <a:r>
              <a:rPr lang="zh-CN" altLang="en-US" sz="1200" dirty="0" smtClean="0">
                <a:solidFill>
                  <a:srgbClr val="FF0000"/>
                </a:solidFill>
              </a:rPr>
              <a:t>和</a:t>
            </a:r>
            <a:r>
              <a:rPr lang="en-US" altLang="zh-CN" sz="1200" dirty="0" smtClean="0">
                <a:solidFill>
                  <a:srgbClr val="FF0000"/>
                </a:solidFill>
              </a:rPr>
              <a:t>B</a:t>
            </a:r>
            <a:r>
              <a:rPr lang="zh-CN" altLang="en-US" sz="1200" dirty="0" smtClean="0">
                <a:solidFill>
                  <a:srgbClr val="FF0000"/>
                </a:solidFill>
              </a:rPr>
              <a:t>脱离关系</a:t>
            </a:r>
            <a:r>
              <a:rPr lang="zh-CN" altLang="en-US" sz="1200" dirty="0" smtClean="0"/>
              <a:t>）</a:t>
            </a:r>
            <a:endParaRPr lang="en-US" altLang="zh-CN" sz="1200" dirty="0" smtClean="0"/>
          </a:p>
          <a:p>
            <a:pPr>
              <a:buNone/>
            </a:pPr>
            <a:endParaRPr lang="en-US" altLang="zh-CN" dirty="0" smtClean="0"/>
          </a:p>
          <a:p>
            <a:pPr>
              <a:buNone/>
            </a:pPr>
            <a:endParaRPr lang="en-US" altLang="zh-CN" dirty="0" smtClean="0"/>
          </a:p>
          <a:p>
            <a:pPr>
              <a:buNone/>
            </a:pPr>
            <a:endParaRPr lang="en-US" altLang="zh-CN" dirty="0" smtClean="0"/>
          </a:p>
          <a:p>
            <a:pPr>
              <a:buNone/>
            </a:pPr>
            <a:endParaRPr lang="zh-CN" altLang="en-US" dirty="0"/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1259632" y="980728"/>
            <a:ext cx="6343672" cy="709865"/>
          </a:xfrm>
        </p:spPr>
        <p:txBody>
          <a:bodyPr/>
          <a:lstStyle/>
          <a:p>
            <a:pPr algn="ctr"/>
            <a:r>
              <a:rPr lang="en-US" altLang="zh-CN" sz="2400" b="1" dirty="0" smtClean="0"/>
              <a:t>1.7 </a:t>
            </a:r>
            <a:r>
              <a:rPr lang="zh-CN" altLang="en-US" sz="2400" b="1" dirty="0" smtClean="0"/>
              <a:t>命名空间的说明</a:t>
            </a:r>
            <a:endParaRPr lang="zh-CN" altLang="en-US" sz="2400" dirty="0"/>
          </a:p>
        </p:txBody>
      </p:sp>
      <p:pic>
        <p:nvPicPr>
          <p:cNvPr id="8" name="图片 7" descr="class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15616" y="4869160"/>
            <a:ext cx="2904322" cy="1008112"/>
          </a:xfrm>
          <a:prstGeom prst="rect">
            <a:avLst/>
          </a:prstGeom>
        </p:spPr>
      </p:pic>
      <p:pic>
        <p:nvPicPr>
          <p:cNvPr id="10" name="图片 9" descr="class3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788024" y="4941168"/>
            <a:ext cx="2391109" cy="72400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788024" y="6093296"/>
            <a:ext cx="3600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 smtClean="0"/>
              <a:t>保证这里用到的类</a:t>
            </a:r>
            <a:r>
              <a:rPr lang="en-US" altLang="zh-CN" sz="1000" dirty="0" err="1" smtClean="0"/>
              <a:t>WFDSetting</a:t>
            </a:r>
            <a:r>
              <a:rPr lang="zh-CN" altLang="en-US" sz="1000" dirty="0" smtClean="0"/>
              <a:t>是桩，并且在桩中实现一个</a:t>
            </a:r>
            <a:r>
              <a:rPr lang="en-US" altLang="zh-CN" sz="1000" dirty="0" err="1" smtClean="0"/>
              <a:t>WFDSetting</a:t>
            </a:r>
            <a:r>
              <a:rPr lang="en-US" altLang="zh-CN" sz="1000" dirty="0" smtClean="0"/>
              <a:t>(</a:t>
            </a:r>
            <a:r>
              <a:rPr lang="en-US" altLang="zh-CN" sz="1000" dirty="0" err="1" smtClean="0"/>
              <a:t>goni</a:t>
            </a:r>
            <a:r>
              <a:rPr lang="en-US" altLang="zh-CN" sz="1000" dirty="0" smtClean="0"/>
              <a:t>::</a:t>
            </a:r>
            <a:r>
              <a:rPr lang="en-US" altLang="zh-CN" sz="1000" dirty="0" err="1" smtClean="0"/>
              <a:t>WFDServiceManager</a:t>
            </a:r>
            <a:r>
              <a:rPr lang="en-US" altLang="zh-CN" sz="1000" dirty="0" smtClean="0"/>
              <a:t>* manager)</a:t>
            </a:r>
            <a:endParaRPr lang="zh-CN" altLang="en-US" sz="1000" dirty="0"/>
          </a:p>
        </p:txBody>
      </p:sp>
      <p:sp>
        <p:nvSpPr>
          <p:cNvPr id="12" name="TextBox 11"/>
          <p:cNvSpPr txBox="1"/>
          <p:nvPr/>
        </p:nvSpPr>
        <p:spPr>
          <a:xfrm>
            <a:off x="1115616" y="6021288"/>
            <a:ext cx="28803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 smtClean="0"/>
              <a:t>对前置声明做修改，使测试时保证这里用到的类</a:t>
            </a:r>
            <a:r>
              <a:rPr lang="en-US" altLang="zh-CN" sz="1000" dirty="0" err="1" smtClean="0"/>
              <a:t>WFDServiceManager</a:t>
            </a:r>
            <a:r>
              <a:rPr lang="zh-CN" altLang="en-US" sz="1000" dirty="0" smtClean="0"/>
              <a:t>是桩中</a:t>
            </a:r>
            <a:r>
              <a:rPr lang="en-US" altLang="zh-CN" sz="1000" dirty="0" smtClean="0"/>
              <a:t>Test</a:t>
            </a:r>
            <a:r>
              <a:rPr lang="zh-CN" altLang="en-US" sz="1000" dirty="0" smtClean="0"/>
              <a:t>空间的类</a:t>
            </a:r>
            <a:endParaRPr lang="zh-CN" altLang="en-US" sz="1000" dirty="0"/>
          </a:p>
        </p:txBody>
      </p:sp>
      <p:cxnSp>
        <p:nvCxnSpPr>
          <p:cNvPr id="14" name="直接箭头连接符 13"/>
          <p:cNvCxnSpPr>
            <a:endCxn id="12" idx="0"/>
          </p:cNvCxnSpPr>
          <p:nvPr/>
        </p:nvCxnSpPr>
        <p:spPr>
          <a:xfrm>
            <a:off x="1907704" y="5085184"/>
            <a:ext cx="648072" cy="93610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/>
          <p:nvPr/>
        </p:nvCxnSpPr>
        <p:spPr>
          <a:xfrm>
            <a:off x="6012160" y="5157192"/>
            <a:ext cx="648072" cy="93610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8100392" y="6381328"/>
            <a:ext cx="9361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 smtClean="0">
                <a:hlinkClick r:id="rId4" action="ppaction://hlinksldjump"/>
              </a:rPr>
              <a:t>返回目录</a:t>
            </a:r>
            <a:endParaRPr lang="zh-CN" altLang="en-US" sz="1000" dirty="0"/>
          </a:p>
        </p:txBody>
      </p:sp>
      <p:pic>
        <p:nvPicPr>
          <p:cNvPr id="13" name="图片 12" descr="Logo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236000" y="504000"/>
            <a:ext cx="1410750" cy="594000"/>
          </a:xfrm>
          <a:prstGeom prst="rect">
            <a:avLst/>
          </a:prstGeom>
        </p:spPr>
      </p:pic>
      <p:pic>
        <p:nvPicPr>
          <p:cNvPr id="15" name="图片 14" descr="iAutoLogo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52218" y="661035"/>
            <a:ext cx="2019582" cy="2476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1259632" y="980728"/>
            <a:ext cx="6343672" cy="709865"/>
          </a:xfrm>
        </p:spPr>
        <p:txBody>
          <a:bodyPr/>
          <a:lstStyle/>
          <a:p>
            <a:pPr algn="ctr"/>
            <a:r>
              <a:rPr lang="en-US" altLang="zh-CN" sz="2400" b="1" dirty="0" smtClean="0"/>
              <a:t>1.7 </a:t>
            </a:r>
            <a:r>
              <a:rPr lang="zh-CN" altLang="en-US" sz="2400" b="1" dirty="0" smtClean="0"/>
              <a:t>命名空间的说明</a:t>
            </a:r>
            <a:endParaRPr lang="zh-CN" altLang="en-US" sz="2400" dirty="0"/>
          </a:p>
        </p:txBody>
      </p:sp>
      <p:pic>
        <p:nvPicPr>
          <p:cNvPr id="8" name="内容占位符 7" descr="class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971600" y="2492896"/>
            <a:ext cx="2952328" cy="1024775"/>
          </a:xfrm>
          <a:prstGeom prst="rect">
            <a:avLst/>
          </a:prstGeom>
        </p:spPr>
      </p:pic>
      <p:pic>
        <p:nvPicPr>
          <p:cNvPr id="9" name="图片 8" descr="修改后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788024" y="2348880"/>
            <a:ext cx="3024336" cy="1512168"/>
          </a:xfrm>
          <a:prstGeom prst="rect">
            <a:avLst/>
          </a:prstGeom>
        </p:spPr>
      </p:pic>
      <p:pic>
        <p:nvPicPr>
          <p:cNvPr id="10" name="图片 9" descr="修改后2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906145" y="4293096"/>
            <a:ext cx="2042119" cy="2232247"/>
          </a:xfrm>
          <a:prstGeom prst="rect">
            <a:avLst/>
          </a:prstGeom>
        </p:spPr>
      </p:pic>
      <p:pic>
        <p:nvPicPr>
          <p:cNvPr id="11" name="图片 10" descr="class2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15616" y="4509120"/>
            <a:ext cx="2086266" cy="1686160"/>
          </a:xfrm>
          <a:prstGeom prst="rect">
            <a:avLst/>
          </a:prstGeom>
        </p:spPr>
      </p:pic>
      <p:cxnSp>
        <p:nvCxnSpPr>
          <p:cNvPr id="13" name="直接箭头连接符 12"/>
          <p:cNvCxnSpPr/>
          <p:nvPr/>
        </p:nvCxnSpPr>
        <p:spPr>
          <a:xfrm>
            <a:off x="3779912" y="3140968"/>
            <a:ext cx="93610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/>
          <p:nvPr/>
        </p:nvCxnSpPr>
        <p:spPr>
          <a:xfrm>
            <a:off x="3851920" y="5301208"/>
            <a:ext cx="1008112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851920" y="2852936"/>
            <a:ext cx="7920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>
                <a:solidFill>
                  <a:srgbClr val="FF0000"/>
                </a:solidFill>
              </a:rPr>
              <a:t>修改后</a:t>
            </a:r>
            <a:endParaRPr lang="zh-CN" altLang="en-US" sz="1200" dirty="0">
              <a:solidFill>
                <a:srgbClr val="FF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995936" y="5013176"/>
            <a:ext cx="7920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>
                <a:solidFill>
                  <a:srgbClr val="FF0000"/>
                </a:solidFill>
              </a:rPr>
              <a:t>修改后</a:t>
            </a:r>
            <a:endParaRPr lang="zh-CN" altLang="en-US" sz="1200" dirty="0">
              <a:solidFill>
                <a:srgbClr val="FF0000"/>
              </a:solidFill>
            </a:endParaRPr>
          </a:p>
        </p:txBody>
      </p:sp>
      <p:cxnSp>
        <p:nvCxnSpPr>
          <p:cNvPr id="19" name="直接箭头连接符 18"/>
          <p:cNvCxnSpPr/>
          <p:nvPr/>
        </p:nvCxnSpPr>
        <p:spPr>
          <a:xfrm>
            <a:off x="6588224" y="2636912"/>
            <a:ext cx="43204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/>
          <p:nvPr/>
        </p:nvCxnSpPr>
        <p:spPr>
          <a:xfrm>
            <a:off x="6588224" y="3140968"/>
            <a:ext cx="43204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7092280" y="2420888"/>
            <a:ext cx="19077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 smtClean="0"/>
              <a:t>前置声明</a:t>
            </a:r>
            <a:r>
              <a:rPr lang="en-US" altLang="zh-CN" sz="1000" dirty="0" smtClean="0"/>
              <a:t>Test::</a:t>
            </a:r>
            <a:r>
              <a:rPr lang="en-US" altLang="zh-CN" sz="1000" dirty="0" err="1" smtClean="0"/>
              <a:t>WFDServiceManager</a:t>
            </a:r>
            <a:endParaRPr lang="en-US" altLang="zh-CN" sz="1000" dirty="0" smtClean="0"/>
          </a:p>
        </p:txBody>
      </p:sp>
      <p:sp>
        <p:nvSpPr>
          <p:cNvPr id="22" name="TextBox 21"/>
          <p:cNvSpPr txBox="1"/>
          <p:nvPr/>
        </p:nvSpPr>
        <p:spPr>
          <a:xfrm>
            <a:off x="7092280" y="2924944"/>
            <a:ext cx="190770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 smtClean="0"/>
              <a:t>屏蔽</a:t>
            </a:r>
            <a:r>
              <a:rPr lang="en-US" altLang="zh-CN" sz="1000" dirty="0" err="1" smtClean="0"/>
              <a:t>goni</a:t>
            </a:r>
            <a:r>
              <a:rPr lang="en-US" altLang="zh-CN" sz="1000" dirty="0" smtClean="0"/>
              <a:t>::</a:t>
            </a:r>
            <a:r>
              <a:rPr lang="en-US" altLang="zh-CN" sz="1000" dirty="0" err="1" smtClean="0"/>
              <a:t>WFDServiceManager</a:t>
            </a:r>
            <a:endParaRPr lang="en-US" altLang="zh-CN" sz="1000" dirty="0" smtClean="0"/>
          </a:p>
          <a:p>
            <a:endParaRPr lang="en-US" altLang="zh-CN" sz="1000" dirty="0" smtClean="0"/>
          </a:p>
        </p:txBody>
      </p:sp>
      <p:cxnSp>
        <p:nvCxnSpPr>
          <p:cNvPr id="23" name="直接箭头连接符 22"/>
          <p:cNvCxnSpPr/>
          <p:nvPr/>
        </p:nvCxnSpPr>
        <p:spPr>
          <a:xfrm>
            <a:off x="6444208" y="4581128"/>
            <a:ext cx="43204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7020272" y="4437112"/>
            <a:ext cx="19077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 smtClean="0"/>
              <a:t>前置声明</a:t>
            </a:r>
            <a:r>
              <a:rPr lang="en-US" altLang="zh-CN" sz="1000" dirty="0" smtClean="0"/>
              <a:t>Test::</a:t>
            </a:r>
            <a:r>
              <a:rPr lang="en-US" altLang="zh-CN" sz="1000" dirty="0" err="1" smtClean="0"/>
              <a:t>WFDSetting</a:t>
            </a:r>
            <a:endParaRPr lang="en-US" altLang="zh-CN" sz="1000" dirty="0" smtClean="0"/>
          </a:p>
        </p:txBody>
      </p:sp>
      <p:cxnSp>
        <p:nvCxnSpPr>
          <p:cNvPr id="25" name="直接箭头连接符 24"/>
          <p:cNvCxnSpPr/>
          <p:nvPr/>
        </p:nvCxnSpPr>
        <p:spPr>
          <a:xfrm>
            <a:off x="6516216" y="6381328"/>
            <a:ext cx="43204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7020272" y="6237312"/>
            <a:ext cx="1800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 smtClean="0"/>
              <a:t>屏蔽</a:t>
            </a:r>
            <a:r>
              <a:rPr lang="en-US" altLang="zh-CN" sz="1000" dirty="0" err="1" smtClean="0"/>
              <a:t>goni</a:t>
            </a:r>
            <a:r>
              <a:rPr lang="en-US" altLang="zh-CN" sz="1000" dirty="0" smtClean="0"/>
              <a:t>::</a:t>
            </a:r>
            <a:r>
              <a:rPr lang="en-US" altLang="zh-CN" sz="1000" dirty="0" err="1" smtClean="0"/>
              <a:t>WFDSetting</a:t>
            </a:r>
            <a:endParaRPr lang="en-US" altLang="zh-CN" sz="1000" dirty="0" smtClean="0"/>
          </a:p>
          <a:p>
            <a:endParaRPr lang="en-US" altLang="zh-CN" sz="1000" dirty="0" smtClean="0"/>
          </a:p>
        </p:txBody>
      </p:sp>
      <p:sp>
        <p:nvSpPr>
          <p:cNvPr id="27" name="TextBox 26"/>
          <p:cNvSpPr txBox="1"/>
          <p:nvPr/>
        </p:nvSpPr>
        <p:spPr>
          <a:xfrm>
            <a:off x="7092280" y="1988840"/>
            <a:ext cx="19077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 smtClean="0"/>
              <a:t>包含桩头文件</a:t>
            </a:r>
            <a:r>
              <a:rPr lang="en-US" altLang="zh-CN" sz="1000" dirty="0" err="1" smtClean="0"/>
              <a:t>TestWFDServiceManager.h</a:t>
            </a:r>
            <a:endParaRPr lang="en-US" altLang="zh-CN" sz="1000" dirty="0" smtClean="0"/>
          </a:p>
        </p:txBody>
      </p:sp>
      <p:cxnSp>
        <p:nvCxnSpPr>
          <p:cNvPr id="28" name="直接箭头连接符 27"/>
          <p:cNvCxnSpPr/>
          <p:nvPr/>
        </p:nvCxnSpPr>
        <p:spPr>
          <a:xfrm>
            <a:off x="6588224" y="2132856"/>
            <a:ext cx="43204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/>
          <p:nvPr/>
        </p:nvCxnSpPr>
        <p:spPr>
          <a:xfrm>
            <a:off x="6444208" y="4149080"/>
            <a:ext cx="43204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7020272" y="4077072"/>
            <a:ext cx="20517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 smtClean="0"/>
              <a:t>包含桩头文件</a:t>
            </a:r>
            <a:r>
              <a:rPr lang="en-US" altLang="zh-CN" sz="1000" dirty="0" err="1" smtClean="0"/>
              <a:t>TestWFDSetting.h</a:t>
            </a:r>
            <a:endParaRPr lang="en-US" altLang="zh-CN" sz="1000" dirty="0" smtClean="0"/>
          </a:p>
        </p:txBody>
      </p:sp>
      <p:sp>
        <p:nvSpPr>
          <p:cNvPr id="31" name="TextBox 30"/>
          <p:cNvSpPr txBox="1"/>
          <p:nvPr/>
        </p:nvSpPr>
        <p:spPr>
          <a:xfrm>
            <a:off x="971600" y="2060848"/>
            <a:ext cx="216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/>
              <a:t>WFDSetting.h</a:t>
            </a:r>
            <a:r>
              <a:rPr lang="zh-CN" altLang="en-US" dirty="0" smtClean="0"/>
              <a:t>修改：</a:t>
            </a:r>
            <a:endParaRPr lang="zh-CN" alt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899592" y="4005065"/>
            <a:ext cx="3528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/>
              <a:t>WFDSserviceManager.h</a:t>
            </a:r>
            <a:r>
              <a:rPr lang="zh-CN" altLang="en-US" dirty="0" smtClean="0"/>
              <a:t>修改：</a:t>
            </a:r>
            <a:endParaRPr lang="zh-CN" alt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8100392" y="6381328"/>
            <a:ext cx="9361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 smtClean="0">
                <a:hlinkClick r:id="rId6" action="ppaction://hlinksldjump"/>
              </a:rPr>
              <a:t>返回目录</a:t>
            </a:r>
            <a:endParaRPr lang="zh-CN" altLang="en-US" sz="1000" dirty="0"/>
          </a:p>
        </p:txBody>
      </p:sp>
      <p:pic>
        <p:nvPicPr>
          <p:cNvPr id="34" name="图片 33" descr="Logo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236000" y="504000"/>
            <a:ext cx="1410750" cy="594000"/>
          </a:xfrm>
          <a:prstGeom prst="rect">
            <a:avLst/>
          </a:prstGeom>
        </p:spPr>
      </p:pic>
      <p:pic>
        <p:nvPicPr>
          <p:cNvPr id="35" name="图片 34" descr="iAutoLogo.pn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52218" y="661035"/>
            <a:ext cx="2019582" cy="2476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dirty="0" smtClean="0"/>
              <a:t>目录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71600" y="2150096"/>
            <a:ext cx="7200800" cy="466328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zh-CN" altLang="en-US" b="1" dirty="0" smtClean="0">
                <a:hlinkClick r:id="rId2" action="ppaction://hlinksldjump"/>
              </a:rPr>
              <a:t>一</a:t>
            </a:r>
            <a:r>
              <a:rPr lang="en-US" altLang="zh-CN" b="1" dirty="0" smtClean="0">
                <a:hlinkClick r:id="rId2" action="ppaction://hlinksldjump"/>
              </a:rPr>
              <a:t>.</a:t>
            </a:r>
            <a:r>
              <a:rPr lang="en-US" altLang="zh-CN" b="1" dirty="0" err="1" smtClean="0">
                <a:hlinkClick r:id="rId2" action="ppaction://hlinksldjump"/>
              </a:rPr>
              <a:t>Gmock</a:t>
            </a:r>
            <a:r>
              <a:rPr lang="zh-CN" altLang="en-US" b="1" dirty="0" smtClean="0">
                <a:hlinkClick r:id="rId2" action="ppaction://hlinksldjump"/>
              </a:rPr>
              <a:t>配置方法</a:t>
            </a:r>
            <a:endParaRPr lang="en-US" altLang="zh-CN" b="1" dirty="0" smtClean="0"/>
          </a:p>
          <a:p>
            <a:pPr>
              <a:buNone/>
            </a:pPr>
            <a:r>
              <a:rPr lang="en-US" altLang="zh-CN" sz="900" b="1" dirty="0" smtClean="0">
                <a:hlinkClick r:id="rId3" action="ppaction://hlinksldjump"/>
              </a:rPr>
              <a:t>1.1 </a:t>
            </a:r>
            <a:r>
              <a:rPr lang="zh-CN" altLang="en-US" sz="900" b="1" dirty="0" smtClean="0">
                <a:hlinkClick r:id="rId3" action="ppaction://hlinksldjump"/>
              </a:rPr>
              <a:t>代码结构</a:t>
            </a:r>
            <a:endParaRPr lang="en-US" altLang="zh-CN" sz="900" b="1" dirty="0" smtClean="0"/>
          </a:p>
          <a:p>
            <a:pPr>
              <a:buNone/>
            </a:pPr>
            <a:r>
              <a:rPr lang="en-US" altLang="zh-CN" sz="900" b="1" dirty="0" smtClean="0">
                <a:hlinkClick r:id="rId4" action="ppaction://hlinksldjump"/>
              </a:rPr>
              <a:t>1.2 </a:t>
            </a:r>
            <a:r>
              <a:rPr lang="zh-CN" altLang="en-US" sz="900" b="1" dirty="0" smtClean="0">
                <a:hlinkClick r:id="rId4" action="ppaction://hlinksldjump"/>
              </a:rPr>
              <a:t>修改</a:t>
            </a:r>
            <a:r>
              <a:rPr lang="en-US" altLang="zh-CN" sz="900" b="1" dirty="0" err="1" smtClean="0">
                <a:hlinkClick r:id="rId4" action="ppaction://hlinksldjump"/>
              </a:rPr>
              <a:t>Makefile</a:t>
            </a:r>
            <a:endParaRPr lang="en-US" altLang="zh-CN" sz="900" b="1" dirty="0" smtClean="0"/>
          </a:p>
          <a:p>
            <a:pPr>
              <a:buNone/>
            </a:pPr>
            <a:r>
              <a:rPr lang="en-US" altLang="zh-CN" sz="900" b="1" dirty="0" smtClean="0">
                <a:hlinkClick r:id="rId5" action="ppaction://hlinksldjump"/>
              </a:rPr>
              <a:t>1.3 </a:t>
            </a:r>
            <a:r>
              <a:rPr lang="zh-CN" altLang="en-US" sz="900" b="1" dirty="0" smtClean="0">
                <a:hlinkClick r:id="rId5" action="ppaction://hlinksldjump"/>
              </a:rPr>
              <a:t>修改待测文件</a:t>
            </a:r>
            <a:endParaRPr lang="en-US" altLang="zh-CN" sz="900" b="1" dirty="0" smtClean="0"/>
          </a:p>
          <a:p>
            <a:pPr>
              <a:buNone/>
            </a:pPr>
            <a:r>
              <a:rPr lang="en-US" altLang="zh-CN" sz="900" b="1" dirty="0" smtClean="0">
                <a:hlinkClick r:id="rId6" action="ppaction://hlinksldjump"/>
              </a:rPr>
              <a:t>1.4 </a:t>
            </a:r>
            <a:r>
              <a:rPr lang="zh-CN" altLang="en-US" sz="900" b="1" dirty="0" smtClean="0">
                <a:hlinkClick r:id="rId6" action="ppaction://hlinksldjump"/>
              </a:rPr>
              <a:t>编写桩文件</a:t>
            </a:r>
            <a:endParaRPr lang="en-US" altLang="zh-CN" sz="900" b="1" dirty="0" smtClean="0"/>
          </a:p>
          <a:p>
            <a:pPr>
              <a:buNone/>
            </a:pPr>
            <a:r>
              <a:rPr lang="en-US" altLang="zh-CN" sz="900" b="1" dirty="0" smtClean="0">
                <a:hlinkClick r:id="rId7" action="ppaction://hlinksldjump"/>
              </a:rPr>
              <a:t>1.5 </a:t>
            </a:r>
            <a:r>
              <a:rPr lang="zh-CN" altLang="en-US" sz="900" b="1" dirty="0" smtClean="0">
                <a:hlinkClick r:id="rId7" action="ppaction://hlinksldjump"/>
              </a:rPr>
              <a:t>编写测试文件</a:t>
            </a:r>
            <a:endParaRPr lang="en-US" altLang="zh-CN" sz="900" b="1" dirty="0" smtClean="0"/>
          </a:p>
          <a:p>
            <a:pPr>
              <a:buNone/>
            </a:pPr>
            <a:r>
              <a:rPr lang="en-US" altLang="zh-CN" sz="900" b="1" dirty="0" smtClean="0">
                <a:hlinkClick r:id="rId8" action="ppaction://hlinksldjump"/>
              </a:rPr>
              <a:t>1.6 </a:t>
            </a:r>
            <a:r>
              <a:rPr lang="zh-CN" altLang="en-US" sz="900" b="1" dirty="0" smtClean="0">
                <a:hlinkClick r:id="rId8" action="ppaction://hlinksldjump"/>
              </a:rPr>
              <a:t>编译</a:t>
            </a:r>
            <a:endParaRPr lang="en-US" altLang="zh-CN" sz="900" b="1" dirty="0" smtClean="0"/>
          </a:p>
          <a:p>
            <a:pPr>
              <a:buNone/>
            </a:pPr>
            <a:r>
              <a:rPr lang="en-US" altLang="zh-CN" sz="900" b="1" dirty="0" smtClean="0">
                <a:hlinkClick r:id="rId9" action="ppaction://hlinksldjump"/>
              </a:rPr>
              <a:t>1.7</a:t>
            </a:r>
            <a:r>
              <a:rPr lang="zh-CN" altLang="en-US" sz="900" b="1" dirty="0" smtClean="0">
                <a:hlinkClick r:id="rId9" action="ppaction://hlinksldjump"/>
              </a:rPr>
              <a:t>命名空间的说明</a:t>
            </a:r>
            <a:endParaRPr lang="en-US" altLang="zh-CN" sz="900" b="1" dirty="0" smtClean="0"/>
          </a:p>
          <a:p>
            <a:pPr>
              <a:buNone/>
            </a:pPr>
            <a:r>
              <a:rPr lang="en-US" altLang="zh-CN" sz="900" b="1" dirty="0" smtClean="0">
                <a:hlinkClick r:id="rId10" action="ppaction://hlinksldjump"/>
              </a:rPr>
              <a:t>1.8 </a:t>
            </a:r>
            <a:r>
              <a:rPr lang="zh-CN" altLang="en-US" sz="900" b="1" dirty="0" smtClean="0">
                <a:hlinkClick r:id="rId10" action="ppaction://hlinksldjump"/>
              </a:rPr>
              <a:t>覆盖率生成</a:t>
            </a:r>
            <a:endParaRPr lang="zh-CN" altLang="en-US" sz="900" b="1" dirty="0" smtClean="0"/>
          </a:p>
          <a:p>
            <a:pPr>
              <a:buNone/>
            </a:pPr>
            <a:r>
              <a:rPr lang="zh-CN" altLang="en-US" b="1" dirty="0" smtClean="0">
                <a:hlinkClick r:id="rId11" action="ppaction://hlinksldjump"/>
              </a:rPr>
              <a:t>二</a:t>
            </a:r>
            <a:r>
              <a:rPr lang="en-US" altLang="zh-CN" b="1" dirty="0" smtClean="0">
                <a:hlinkClick r:id="rId11" action="ppaction://hlinksldjump"/>
              </a:rPr>
              <a:t>. </a:t>
            </a:r>
            <a:r>
              <a:rPr lang="en-US" altLang="zh-CN" b="1" dirty="0" err="1" smtClean="0">
                <a:hlinkClick r:id="rId11" action="ppaction://hlinksldjump"/>
              </a:rPr>
              <a:t>Gmock</a:t>
            </a:r>
            <a:r>
              <a:rPr lang="zh-CN" altLang="en-US" b="1" dirty="0" smtClean="0">
                <a:hlinkClick r:id="rId11" action="ppaction://hlinksldjump"/>
              </a:rPr>
              <a:t>各种类型举例说明</a:t>
            </a:r>
            <a:endParaRPr lang="en-US" altLang="zh-CN" b="1" dirty="0" smtClean="0"/>
          </a:p>
          <a:p>
            <a:pPr marL="0" indent="0">
              <a:buNone/>
            </a:pPr>
            <a:r>
              <a:rPr lang="en-US" altLang="zh-CN" sz="900" b="1" dirty="0" smtClean="0">
                <a:hlinkClick r:id="rId12" action="ppaction://hlinksldjump"/>
              </a:rPr>
              <a:t>2.1 mock</a:t>
            </a:r>
            <a:r>
              <a:rPr lang="zh-CN" altLang="en-US" sz="900" b="1" dirty="0" smtClean="0">
                <a:hlinkClick r:id="rId12" action="ppaction://hlinksldjump"/>
              </a:rPr>
              <a:t>待测试类本身类的接口</a:t>
            </a:r>
            <a:endParaRPr lang="en-US" altLang="zh-CN" sz="900" b="1" dirty="0" smtClean="0"/>
          </a:p>
          <a:p>
            <a:pPr marL="0" indent="0">
              <a:buNone/>
            </a:pPr>
            <a:r>
              <a:rPr lang="en-US" altLang="zh-CN" sz="900" b="1" dirty="0" smtClean="0"/>
              <a:t>     </a:t>
            </a:r>
            <a:r>
              <a:rPr lang="en-US" altLang="zh-CN" sz="900" dirty="0" smtClean="0">
                <a:hlinkClick r:id="rId13" action="ppaction://hlinksldjump"/>
              </a:rPr>
              <a:t>2.1.1 MOCK_METHOD</a:t>
            </a:r>
            <a:r>
              <a:rPr lang="zh-CN" altLang="en-US" sz="900" dirty="0" smtClean="0">
                <a:hlinkClick r:id="rId13" action="ppaction://hlinksldjump"/>
              </a:rPr>
              <a:t>，</a:t>
            </a:r>
            <a:r>
              <a:rPr lang="en-US" altLang="zh-CN" sz="900" dirty="0" smtClean="0">
                <a:hlinkClick r:id="rId13" action="ppaction://hlinksldjump"/>
              </a:rPr>
              <a:t>EXPECT_CALL</a:t>
            </a:r>
            <a:r>
              <a:rPr lang="zh-CN" altLang="en-US" sz="900" dirty="0" smtClean="0">
                <a:hlinkClick r:id="rId13" action="ppaction://hlinksldjump"/>
              </a:rPr>
              <a:t>，</a:t>
            </a:r>
            <a:r>
              <a:rPr lang="en-US" altLang="zh-CN" sz="900" dirty="0" smtClean="0">
                <a:hlinkClick r:id="rId13" action="ppaction://hlinksldjump"/>
              </a:rPr>
              <a:t>ON_CALL</a:t>
            </a:r>
            <a:r>
              <a:rPr lang="zh-CN" altLang="en-US" sz="900" dirty="0" smtClean="0">
                <a:hlinkClick r:id="rId13" action="ppaction://hlinksldjump"/>
              </a:rPr>
              <a:t>使用方法</a:t>
            </a:r>
            <a:endParaRPr lang="en-US" altLang="zh-CN" sz="900" dirty="0" smtClean="0"/>
          </a:p>
          <a:p>
            <a:pPr marL="0" indent="0">
              <a:buNone/>
            </a:pPr>
            <a:r>
              <a:rPr lang="zh-CN" altLang="en-US" sz="900" dirty="0" smtClean="0"/>
              <a:t>     </a:t>
            </a:r>
            <a:r>
              <a:rPr lang="en-US" altLang="zh-CN" sz="900" dirty="0" smtClean="0">
                <a:hlinkClick r:id="rId14" action="ppaction://hlinksldjump"/>
              </a:rPr>
              <a:t>2.1.2 </a:t>
            </a:r>
            <a:r>
              <a:rPr lang="zh-CN" altLang="en-US" sz="900" dirty="0" smtClean="0">
                <a:hlinkClick r:id="rId14" action="ppaction://hlinksldjump"/>
              </a:rPr>
              <a:t>对输入参数进行预期</a:t>
            </a:r>
            <a:endParaRPr lang="zh-CN" altLang="en-US" sz="900" dirty="0" smtClean="0"/>
          </a:p>
          <a:p>
            <a:pPr marL="0" indent="0">
              <a:buNone/>
            </a:pPr>
            <a:r>
              <a:rPr lang="en-US" altLang="zh-CN" sz="900" b="1" dirty="0" smtClean="0">
                <a:hlinkClick r:id="rId15" action="ppaction://hlinksldjump"/>
              </a:rPr>
              <a:t>2.2 </a:t>
            </a:r>
            <a:r>
              <a:rPr lang="zh-CN" altLang="en-US" sz="900" b="1" dirty="0" smtClean="0">
                <a:hlinkClick r:id="rId15" action="ppaction://hlinksldjump"/>
              </a:rPr>
              <a:t>需要打桩的类作为参数传入待测接口</a:t>
            </a:r>
            <a:endParaRPr lang="zh-CN" altLang="en-US" sz="900" b="1" dirty="0" smtClean="0"/>
          </a:p>
          <a:p>
            <a:pPr marL="0" indent="0">
              <a:buNone/>
            </a:pPr>
            <a:r>
              <a:rPr lang="en-US" altLang="zh-CN" sz="900" b="1" dirty="0" smtClean="0">
                <a:hlinkClick r:id="rId16" action="ppaction://hlinksldjump"/>
              </a:rPr>
              <a:t>2.3 mock</a:t>
            </a:r>
            <a:r>
              <a:rPr lang="zh-CN" altLang="en-US" sz="900" b="1" dirty="0" smtClean="0">
                <a:hlinkClick r:id="rId16" action="ppaction://hlinksldjump"/>
              </a:rPr>
              <a:t>的类为待测函数中局部使用的类（单例）</a:t>
            </a:r>
            <a:endParaRPr lang="en-US" altLang="zh-CN" sz="900" b="1" dirty="0" smtClean="0"/>
          </a:p>
        </p:txBody>
      </p:sp>
      <p:pic>
        <p:nvPicPr>
          <p:cNvPr id="4" name="图片 3" descr="Logo.png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7236000" y="504000"/>
            <a:ext cx="1410750" cy="594000"/>
          </a:xfrm>
          <a:prstGeom prst="rect">
            <a:avLst/>
          </a:prstGeom>
        </p:spPr>
      </p:pic>
      <p:pic>
        <p:nvPicPr>
          <p:cNvPr id="5" name="图片 4" descr="iAutoLogo.png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752218" y="661035"/>
            <a:ext cx="2019582" cy="2476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64382" y="2489200"/>
            <a:ext cx="7164002" cy="3748112"/>
          </a:xfrm>
        </p:spPr>
        <p:txBody>
          <a:bodyPr>
            <a:normAutofit fontScale="62500" lnSpcReduction="20000"/>
          </a:bodyPr>
          <a:lstStyle/>
          <a:p>
            <a:r>
              <a:rPr lang="zh-CN" altLang="en-US" sz="2900" dirty="0" smtClean="0"/>
              <a:t>修改完这些后我们发现，编译通过。继续执行单体手顺：</a:t>
            </a:r>
            <a:endParaRPr lang="en-US" altLang="zh-CN" sz="2900" dirty="0" smtClean="0"/>
          </a:p>
          <a:p>
            <a:pPr>
              <a:buNone/>
            </a:pPr>
            <a:r>
              <a:rPr lang="en-US" altLang="zh-CN" sz="1900" dirty="0" smtClean="0"/>
              <a:t>6</a:t>
            </a:r>
            <a:r>
              <a:rPr lang="zh-CN" altLang="en-US" sz="1900" dirty="0" smtClean="0"/>
              <a:t>）启动模拟器：</a:t>
            </a:r>
            <a:endParaRPr lang="en-US" altLang="zh-CN" sz="1900" dirty="0" smtClean="0"/>
          </a:p>
          <a:p>
            <a:pPr>
              <a:buNone/>
            </a:pPr>
            <a:r>
              <a:rPr lang="en-US" altLang="zh-CN" dirty="0" smtClean="0"/>
              <a:t>      out/host/linux-x86/bin/emulator-arm -kernel </a:t>
            </a:r>
            <a:r>
              <a:rPr lang="en-US" altLang="zh-CN" dirty="0" err="1" smtClean="0"/>
              <a:t>prebuilts</a:t>
            </a:r>
            <a:r>
              <a:rPr lang="en-US" altLang="zh-CN" dirty="0" smtClean="0"/>
              <a:t>/</a:t>
            </a:r>
            <a:r>
              <a:rPr lang="en-US" altLang="zh-CN" dirty="0" err="1" smtClean="0"/>
              <a:t>qemu</a:t>
            </a:r>
            <a:r>
              <a:rPr lang="en-US" altLang="zh-CN" dirty="0" smtClean="0"/>
              <a:t>-kernel/arm/kernel-qemu-armv7 -system /home/lisiyu/</a:t>
            </a:r>
            <a:r>
              <a:rPr lang="en-US" altLang="zh-CN" dirty="0" err="1" smtClean="0"/>
              <a:t>WorkSpace</a:t>
            </a:r>
            <a:r>
              <a:rPr lang="en-US" altLang="zh-CN" dirty="0" smtClean="0"/>
              <a:t>/18HPM_master/out/target/product/generic/system.img -</a:t>
            </a:r>
            <a:r>
              <a:rPr lang="en-US" altLang="zh-CN" dirty="0" err="1" smtClean="0"/>
              <a:t>ramdisk</a:t>
            </a:r>
            <a:r>
              <a:rPr lang="en-US" altLang="zh-CN" dirty="0" smtClean="0"/>
              <a:t> /home/lisiyu/</a:t>
            </a:r>
            <a:r>
              <a:rPr lang="en-US" altLang="zh-CN" dirty="0" err="1" smtClean="0"/>
              <a:t>WorkSpace</a:t>
            </a:r>
            <a:r>
              <a:rPr lang="en-US" altLang="zh-CN" dirty="0" smtClean="0"/>
              <a:t>/18HPM_master/out/target/product/generic/ramdisk.img -</a:t>
            </a:r>
            <a:r>
              <a:rPr lang="en-US" altLang="zh-CN" dirty="0" err="1" smtClean="0"/>
              <a:t>nocache</a:t>
            </a:r>
            <a:r>
              <a:rPr lang="en-US" altLang="zh-CN" dirty="0" smtClean="0"/>
              <a:t> -show-kernel –shell</a:t>
            </a:r>
          </a:p>
          <a:p>
            <a:pPr>
              <a:buNone/>
            </a:pPr>
            <a:r>
              <a:rPr lang="en-US" altLang="zh-CN" dirty="0" smtClean="0"/>
              <a:t>7</a:t>
            </a:r>
            <a:r>
              <a:rPr lang="zh-CN" altLang="en-US" dirty="0" smtClean="0"/>
              <a:t>）</a:t>
            </a:r>
            <a:r>
              <a:rPr lang="en-US" altLang="zh-CN" dirty="0" smtClean="0"/>
              <a:t>Push</a:t>
            </a:r>
            <a:r>
              <a:rPr lang="zh-CN" altLang="en-US" dirty="0" smtClean="0"/>
              <a:t>到模拟器：</a:t>
            </a:r>
            <a:endParaRPr lang="en-US" altLang="zh-CN" dirty="0" smtClean="0"/>
          </a:p>
          <a:p>
            <a:pPr>
              <a:buNone/>
            </a:pPr>
            <a:r>
              <a:rPr lang="en-US" altLang="zh-CN" dirty="0" smtClean="0"/>
              <a:t>	</a:t>
            </a:r>
            <a:r>
              <a:rPr lang="en-US" altLang="zh-CN" dirty="0" err="1" smtClean="0"/>
              <a:t>adb</a:t>
            </a:r>
            <a:r>
              <a:rPr lang="en-US" altLang="zh-CN" dirty="0" smtClean="0"/>
              <a:t> -s emulator-5554 push out/target/product/generic/symbols/system/bin/</a:t>
            </a:r>
            <a:r>
              <a:rPr lang="en-US" altLang="zh-CN" dirty="0" err="1" smtClean="0"/>
              <a:t>gtstwfd</a:t>
            </a:r>
            <a:r>
              <a:rPr lang="en-US" altLang="zh-CN" dirty="0" smtClean="0"/>
              <a:t> /data/bin/</a:t>
            </a:r>
            <a:r>
              <a:rPr lang="en-US" altLang="zh-CN" dirty="0" err="1" smtClean="0"/>
              <a:t>gtstwfd</a:t>
            </a:r>
            <a:r>
              <a:rPr lang="en-US" altLang="zh-CN" dirty="0" smtClean="0"/>
              <a:t>    </a:t>
            </a:r>
          </a:p>
          <a:p>
            <a:pPr>
              <a:buNone/>
            </a:pPr>
            <a:r>
              <a:rPr lang="en-US" altLang="zh-CN" dirty="0" smtClean="0"/>
              <a:t>	</a:t>
            </a:r>
            <a:r>
              <a:rPr lang="en-US" altLang="zh-CN" dirty="0" err="1" smtClean="0"/>
              <a:t>adb</a:t>
            </a:r>
            <a:r>
              <a:rPr lang="en-US" altLang="zh-CN" dirty="0" smtClean="0"/>
              <a:t> -s emulator-5554 push out/target/product/generic/symbols/system/lib/</a:t>
            </a:r>
            <a:r>
              <a:rPr lang="en-US" altLang="zh-CN" dirty="0" err="1" smtClean="0"/>
              <a:t>libwfdTest.so</a:t>
            </a:r>
            <a:r>
              <a:rPr lang="en-US" altLang="zh-CN" dirty="0" smtClean="0"/>
              <a:t> /data/lib/</a:t>
            </a:r>
            <a:r>
              <a:rPr lang="en-US" altLang="zh-CN" dirty="0" err="1" smtClean="0"/>
              <a:t>libwfdTest.so</a:t>
            </a:r>
            <a:endParaRPr lang="en-US" altLang="zh-CN" dirty="0" smtClean="0"/>
          </a:p>
          <a:p>
            <a:pPr>
              <a:buNone/>
            </a:pPr>
            <a:r>
              <a:rPr lang="en-US" altLang="zh-CN" dirty="0" smtClean="0"/>
              <a:t>8</a:t>
            </a:r>
            <a:r>
              <a:rPr lang="zh-CN" altLang="en-US" dirty="0" smtClean="0"/>
              <a:t>）模拟器中执行</a:t>
            </a:r>
            <a:r>
              <a:rPr lang="en-US" altLang="zh-CN" dirty="0" err="1" smtClean="0"/>
              <a:t>gtstwfd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pPr>
              <a:buNone/>
            </a:pPr>
            <a:r>
              <a:rPr lang="en-US" altLang="zh-CN" dirty="0" smtClean="0"/>
              <a:t>	LD_LIBRARY_PATH=/data/lib:/lib:/system/lib:/</a:t>
            </a:r>
            <a:r>
              <a:rPr lang="en-US" altLang="zh-CN" dirty="0" err="1" smtClean="0"/>
              <a:t>usr</a:t>
            </a:r>
            <a:r>
              <a:rPr lang="en-US" altLang="zh-CN" dirty="0" smtClean="0"/>
              <a:t>/lib/qt/lib PATH=/data/bin:/system/</a:t>
            </a:r>
            <a:r>
              <a:rPr lang="en-US" altLang="zh-CN" dirty="0" err="1" smtClean="0"/>
              <a:t>xbin</a:t>
            </a:r>
            <a:r>
              <a:rPr lang="en-US" altLang="zh-CN" dirty="0" smtClean="0"/>
              <a:t>:/</a:t>
            </a:r>
            <a:r>
              <a:rPr lang="en-US" altLang="zh-CN" dirty="0" err="1" smtClean="0"/>
              <a:t>sbin</a:t>
            </a:r>
            <a:r>
              <a:rPr lang="en-US" altLang="zh-CN" dirty="0" smtClean="0"/>
              <a:t>:/bin:/system/bin:/</a:t>
            </a:r>
            <a:r>
              <a:rPr lang="en-US" altLang="zh-CN" dirty="0" err="1" smtClean="0"/>
              <a:t>usr</a:t>
            </a:r>
            <a:r>
              <a:rPr lang="en-US" altLang="zh-CN" dirty="0" smtClean="0"/>
              <a:t>/</a:t>
            </a:r>
            <a:r>
              <a:rPr lang="en-US" altLang="zh-CN" dirty="0" err="1" smtClean="0"/>
              <a:t>sbin</a:t>
            </a:r>
            <a:r>
              <a:rPr lang="en-US" altLang="zh-CN" dirty="0" smtClean="0"/>
              <a:t>:/</a:t>
            </a:r>
            <a:r>
              <a:rPr lang="en-US" altLang="zh-CN" dirty="0" err="1" smtClean="0"/>
              <a:t>usr</a:t>
            </a:r>
            <a:r>
              <a:rPr lang="en-US" altLang="zh-CN" dirty="0" smtClean="0"/>
              <a:t>/lib/qt/bin </a:t>
            </a:r>
            <a:r>
              <a:rPr lang="en-US" altLang="zh-CN" dirty="0" err="1" smtClean="0"/>
              <a:t>gtstwfd</a:t>
            </a:r>
            <a:r>
              <a:rPr lang="en-US" altLang="zh-CN" dirty="0" smtClean="0"/>
              <a:t> --</a:t>
            </a:r>
            <a:r>
              <a:rPr lang="en-US" altLang="zh-CN" dirty="0" err="1" smtClean="0"/>
              <a:t>gtest_output</a:t>
            </a:r>
            <a:r>
              <a:rPr lang="en-US" altLang="zh-CN" dirty="0" smtClean="0"/>
              <a:t>=xml:/data/test-result-gtstwfd.xml</a:t>
            </a:r>
          </a:p>
          <a:p>
            <a:pPr>
              <a:buNone/>
            </a:pPr>
            <a:endParaRPr lang="zh-CN" altLang="en-US" dirty="0"/>
          </a:p>
        </p:txBody>
      </p:sp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1259632" y="980728"/>
            <a:ext cx="6343672" cy="709865"/>
          </a:xfrm>
        </p:spPr>
        <p:txBody>
          <a:bodyPr/>
          <a:lstStyle/>
          <a:p>
            <a:pPr algn="ctr"/>
            <a:r>
              <a:rPr lang="en-US" altLang="zh-CN" sz="2400" b="1" dirty="0" smtClean="0"/>
              <a:t>1.8 </a:t>
            </a:r>
            <a:r>
              <a:rPr lang="zh-CN" altLang="en-US" sz="2400" b="1" dirty="0" smtClean="0"/>
              <a:t>覆盖率生成</a:t>
            </a:r>
            <a:endParaRPr lang="en-US" altLang="zh-CN" sz="2400" b="1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8100392" y="6381328"/>
            <a:ext cx="9361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 smtClean="0">
                <a:hlinkClick r:id="rId2" action="ppaction://hlinksldjump"/>
              </a:rPr>
              <a:t>返回目录</a:t>
            </a:r>
            <a:endParaRPr lang="zh-CN" altLang="en-US" sz="1000" dirty="0"/>
          </a:p>
        </p:txBody>
      </p:sp>
      <p:cxnSp>
        <p:nvCxnSpPr>
          <p:cNvPr id="7" name="直接箭头连接符 6"/>
          <p:cNvCxnSpPr/>
          <p:nvPr/>
        </p:nvCxnSpPr>
        <p:spPr>
          <a:xfrm>
            <a:off x="3491880" y="4725144"/>
            <a:ext cx="864096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427984" y="4581128"/>
            <a:ext cx="3024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rgbClr val="FF0000"/>
                </a:solidFill>
              </a:rPr>
              <a:t>最后一章有</a:t>
            </a:r>
            <a:r>
              <a:rPr lang="en-US" altLang="zh-CN" sz="1400" dirty="0" smtClean="0">
                <a:solidFill>
                  <a:srgbClr val="FF0000"/>
                </a:solidFill>
              </a:rPr>
              <a:t>push</a:t>
            </a:r>
            <a:r>
              <a:rPr lang="zh-CN" altLang="en-US" sz="1400" dirty="0" smtClean="0">
                <a:solidFill>
                  <a:srgbClr val="FF0000"/>
                </a:solidFill>
              </a:rPr>
              <a:t>超时问题解决</a:t>
            </a:r>
            <a:endParaRPr lang="zh-CN" altLang="en-US" sz="1400" dirty="0">
              <a:solidFill>
                <a:srgbClr val="FF0000"/>
              </a:solidFill>
            </a:endParaRPr>
          </a:p>
        </p:txBody>
      </p:sp>
      <p:pic>
        <p:nvPicPr>
          <p:cNvPr id="8" name="图片 7" descr="Logo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236000" y="504000"/>
            <a:ext cx="1410750" cy="594000"/>
          </a:xfrm>
          <a:prstGeom prst="rect">
            <a:avLst/>
          </a:prstGeom>
        </p:spPr>
      </p:pic>
      <p:pic>
        <p:nvPicPr>
          <p:cNvPr id="9" name="图片 8" descr="iAutoLogo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52218" y="661035"/>
            <a:ext cx="2019582" cy="2476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64382" y="2489200"/>
            <a:ext cx="7164002" cy="3676104"/>
          </a:xfrm>
        </p:spPr>
        <p:txBody>
          <a:bodyPr>
            <a:normAutofit fontScale="47500" lnSpcReduction="20000"/>
          </a:bodyPr>
          <a:lstStyle/>
          <a:p>
            <a:pPr>
              <a:buNone/>
            </a:pPr>
            <a:r>
              <a:rPr lang="en-US" altLang="zh-CN" sz="2500" dirty="0" smtClean="0"/>
              <a:t>9)Pull</a:t>
            </a:r>
            <a:r>
              <a:rPr lang="zh-CN" altLang="en-US" sz="2500" dirty="0" smtClean="0"/>
              <a:t>到工程中：</a:t>
            </a:r>
            <a:endParaRPr lang="en-US" altLang="zh-CN" sz="2500" dirty="0" smtClean="0"/>
          </a:p>
          <a:p>
            <a:pPr>
              <a:buNone/>
            </a:pPr>
            <a:r>
              <a:rPr lang="en-US" altLang="zh-CN" dirty="0" smtClean="0"/>
              <a:t>	</a:t>
            </a:r>
            <a:r>
              <a:rPr lang="en-US" altLang="zh-CN" dirty="0" err="1" smtClean="0"/>
              <a:t>adb</a:t>
            </a:r>
            <a:r>
              <a:rPr lang="en-US" altLang="zh-CN" dirty="0" smtClean="0"/>
              <a:t> -s emulator-5554 pull /data/test-result-gtstwfd.xml </a:t>
            </a:r>
            <a:r>
              <a:rPr lang="en-US" altLang="zh-CN" dirty="0" err="1" smtClean="0"/>
              <a:t>test_result</a:t>
            </a:r>
            <a:r>
              <a:rPr lang="en-US" altLang="zh-CN" dirty="0" smtClean="0"/>
              <a:t>/</a:t>
            </a:r>
            <a:r>
              <a:rPr lang="en-US" altLang="zh-CN" dirty="0" err="1" smtClean="0"/>
              <a:t>service_wfd</a:t>
            </a:r>
            <a:r>
              <a:rPr lang="en-US" altLang="zh-CN" dirty="0" smtClean="0"/>
              <a:t>/test-result-gtstwfd.xml    </a:t>
            </a:r>
          </a:p>
          <a:p>
            <a:pPr>
              <a:buNone/>
            </a:pPr>
            <a:r>
              <a:rPr lang="en-US" altLang="zh-CN" dirty="0" smtClean="0"/>
              <a:t>	</a:t>
            </a:r>
            <a:r>
              <a:rPr lang="en-US" altLang="zh-CN" dirty="0" err="1" smtClean="0"/>
              <a:t>adb</a:t>
            </a:r>
            <a:r>
              <a:rPr lang="en-US" altLang="zh-CN" dirty="0" smtClean="0"/>
              <a:t> -s emulator-5554 pull /data/local/</a:t>
            </a:r>
            <a:r>
              <a:rPr lang="en-US" altLang="zh-CN" dirty="0" err="1" smtClean="0"/>
              <a:t>tmp</a:t>
            </a:r>
            <a:r>
              <a:rPr lang="en-US" altLang="zh-CN" dirty="0" smtClean="0"/>
              <a:t>/profile/out/target/product/generic/</a:t>
            </a:r>
            <a:r>
              <a:rPr lang="en-US" altLang="zh-CN" dirty="0" err="1" smtClean="0"/>
              <a:t>obj</a:t>
            </a:r>
            <a:r>
              <a:rPr lang="en-US" altLang="zh-CN" dirty="0" smtClean="0"/>
              <a:t>/SHARED_LIBRARIES/</a:t>
            </a:r>
            <a:r>
              <a:rPr lang="en-US" altLang="zh-CN" dirty="0" err="1" smtClean="0"/>
              <a:t>libwfdTest_intermediates</a:t>
            </a:r>
            <a:r>
              <a:rPr lang="en-US" altLang="zh-CN" dirty="0" smtClean="0"/>
              <a:t> out/target/product/generic/</a:t>
            </a:r>
            <a:r>
              <a:rPr lang="en-US" altLang="zh-CN" dirty="0" err="1" smtClean="0"/>
              <a:t>obj</a:t>
            </a:r>
            <a:r>
              <a:rPr lang="en-US" altLang="zh-CN" dirty="0" smtClean="0"/>
              <a:t>/SHARED_LIBRARIES/</a:t>
            </a:r>
            <a:r>
              <a:rPr lang="en-US" altLang="zh-CN" dirty="0" err="1" smtClean="0"/>
              <a:t>libwfdTest_intermediates</a:t>
            </a:r>
            <a:r>
              <a:rPr lang="en-US" altLang="zh-CN" dirty="0" smtClean="0"/>
              <a:t>    </a:t>
            </a:r>
          </a:p>
          <a:p>
            <a:pPr>
              <a:buNone/>
            </a:pPr>
            <a:r>
              <a:rPr lang="en-US" altLang="zh-CN" dirty="0" smtClean="0"/>
              <a:t>	</a:t>
            </a:r>
            <a:r>
              <a:rPr lang="en-US" altLang="zh-CN" dirty="0" err="1" smtClean="0"/>
              <a:t>adb</a:t>
            </a:r>
            <a:r>
              <a:rPr lang="en-US" altLang="zh-CN" dirty="0" smtClean="0"/>
              <a:t> -s emulator-5554 pull /data/local/</a:t>
            </a:r>
            <a:r>
              <a:rPr lang="en-US" altLang="zh-CN" dirty="0" err="1" smtClean="0"/>
              <a:t>tmp</a:t>
            </a:r>
            <a:r>
              <a:rPr lang="en-US" altLang="zh-CN" dirty="0" smtClean="0"/>
              <a:t>/profile/out/target/product/generic/</a:t>
            </a:r>
            <a:r>
              <a:rPr lang="en-US" altLang="zh-CN" dirty="0" err="1" smtClean="0"/>
              <a:t>obj</a:t>
            </a:r>
            <a:r>
              <a:rPr lang="en-US" altLang="zh-CN" dirty="0" smtClean="0"/>
              <a:t>/EXECUTABLES/</a:t>
            </a:r>
            <a:r>
              <a:rPr lang="en-US" altLang="zh-CN" dirty="0" err="1" smtClean="0"/>
              <a:t>gtstwfd_intermediates</a:t>
            </a:r>
            <a:r>
              <a:rPr lang="en-US" altLang="zh-CN" dirty="0" smtClean="0"/>
              <a:t> out/target/product/generic/</a:t>
            </a:r>
            <a:r>
              <a:rPr lang="en-US" altLang="zh-CN" dirty="0" err="1" smtClean="0"/>
              <a:t>obj</a:t>
            </a:r>
            <a:r>
              <a:rPr lang="en-US" altLang="zh-CN" dirty="0" smtClean="0"/>
              <a:t>/EXECUTABLES/</a:t>
            </a:r>
            <a:r>
              <a:rPr lang="en-US" altLang="zh-CN" dirty="0" err="1" smtClean="0"/>
              <a:t>gtstwfd_intermediates</a:t>
            </a:r>
            <a:endParaRPr lang="en-US" altLang="zh-CN" dirty="0" smtClean="0"/>
          </a:p>
          <a:p>
            <a:pPr>
              <a:buNone/>
            </a:pPr>
            <a:r>
              <a:rPr lang="en-US" altLang="zh-CN" sz="2500" dirty="0" smtClean="0"/>
              <a:t>10)</a:t>
            </a:r>
            <a:r>
              <a:rPr lang="zh-CN" altLang="en-US" sz="2500" dirty="0" smtClean="0"/>
              <a:t>生成覆盖率：</a:t>
            </a:r>
            <a:endParaRPr lang="en-US" altLang="zh-CN" sz="2500" dirty="0" smtClean="0"/>
          </a:p>
          <a:p>
            <a:pPr>
              <a:buNone/>
            </a:pPr>
            <a:r>
              <a:rPr lang="en-US" altLang="zh-CN" dirty="0" smtClean="0"/>
              <a:t>	cp -r out/target/product/generic/</a:t>
            </a:r>
            <a:r>
              <a:rPr lang="en-US" altLang="zh-CN" dirty="0" err="1" smtClean="0"/>
              <a:t>obj</a:t>
            </a:r>
            <a:r>
              <a:rPr lang="en-US" altLang="zh-CN" dirty="0" smtClean="0"/>
              <a:t>/SHARED_LIBRARIES/</a:t>
            </a:r>
            <a:r>
              <a:rPr lang="en-US" altLang="zh-CN" dirty="0" err="1" smtClean="0"/>
              <a:t>libwfdTest_intermediates</a:t>
            </a:r>
            <a:r>
              <a:rPr lang="en-US" altLang="zh-CN" dirty="0" smtClean="0"/>
              <a:t>/. frameworks/service/</a:t>
            </a:r>
            <a:r>
              <a:rPr lang="en-US" altLang="zh-CN" dirty="0" err="1" smtClean="0"/>
              <a:t>miracastservice</a:t>
            </a:r>
            <a:r>
              <a:rPr lang="en-US" altLang="zh-CN" dirty="0" smtClean="0"/>
              <a:t>    </a:t>
            </a:r>
          </a:p>
          <a:p>
            <a:pPr>
              <a:buNone/>
            </a:pPr>
            <a:r>
              <a:rPr lang="en-US" altLang="zh-CN" dirty="0" smtClean="0"/>
              <a:t>	cp -r out/target/product/generic/</a:t>
            </a:r>
            <a:r>
              <a:rPr lang="en-US" altLang="zh-CN" dirty="0" err="1" smtClean="0"/>
              <a:t>obj</a:t>
            </a:r>
            <a:r>
              <a:rPr lang="en-US" altLang="zh-CN" dirty="0" smtClean="0"/>
              <a:t>/EXECUTABLES/</a:t>
            </a:r>
            <a:r>
              <a:rPr lang="en-US" altLang="zh-CN" dirty="0" err="1" smtClean="0"/>
              <a:t>gtstwfd_intermediates</a:t>
            </a:r>
            <a:r>
              <a:rPr lang="en-US" altLang="zh-CN" dirty="0" smtClean="0"/>
              <a:t>/. frameworks/service/</a:t>
            </a:r>
            <a:r>
              <a:rPr lang="en-US" altLang="zh-CN" dirty="0" err="1" smtClean="0"/>
              <a:t>miracastservice</a:t>
            </a:r>
            <a:endParaRPr lang="en-US" altLang="zh-CN" dirty="0" smtClean="0"/>
          </a:p>
          <a:p>
            <a:pPr>
              <a:buNone/>
            </a:pPr>
            <a:r>
              <a:rPr lang="en-US" altLang="zh-CN" dirty="0" smtClean="0"/>
              <a:t>	</a:t>
            </a:r>
            <a:r>
              <a:rPr lang="en-US" altLang="zh-CN" dirty="0" err="1" smtClean="0"/>
              <a:t>gcovr</a:t>
            </a:r>
            <a:r>
              <a:rPr lang="en-US" altLang="zh-CN" dirty="0" smtClean="0"/>
              <a:t> --</a:t>
            </a:r>
            <a:r>
              <a:rPr lang="en-US" altLang="zh-CN" dirty="0" err="1" smtClean="0"/>
              <a:t>gcov</a:t>
            </a:r>
            <a:r>
              <a:rPr lang="en-US" altLang="zh-CN" dirty="0" smtClean="0"/>
              <a:t>-executable=/home/lisiyu/</a:t>
            </a:r>
            <a:r>
              <a:rPr lang="en-US" altLang="zh-CN" dirty="0" err="1" smtClean="0"/>
              <a:t>WorkSpace</a:t>
            </a:r>
            <a:r>
              <a:rPr lang="en-US" altLang="zh-CN" dirty="0" smtClean="0"/>
              <a:t>/18HPM_master/</a:t>
            </a:r>
            <a:r>
              <a:rPr lang="en-US" altLang="zh-CN" dirty="0" err="1" smtClean="0"/>
              <a:t>prebuilts</a:t>
            </a:r>
            <a:r>
              <a:rPr lang="en-US" altLang="zh-CN" dirty="0" smtClean="0"/>
              <a:t>/</a:t>
            </a:r>
            <a:r>
              <a:rPr lang="en-US" altLang="zh-CN" dirty="0" err="1" smtClean="0"/>
              <a:t>gcc</a:t>
            </a:r>
            <a:r>
              <a:rPr lang="en-US" altLang="zh-CN" dirty="0" smtClean="0"/>
              <a:t>/linux-x86/arm/arm-linux-androideabi-4.6/bin/arm-</a:t>
            </a:r>
            <a:r>
              <a:rPr lang="en-US" altLang="zh-CN" dirty="0" err="1" smtClean="0"/>
              <a:t>linux</a:t>
            </a:r>
            <a:r>
              <a:rPr lang="en-US" altLang="zh-CN" dirty="0" smtClean="0"/>
              <a:t>-</a:t>
            </a:r>
            <a:r>
              <a:rPr lang="en-US" altLang="zh-CN" dirty="0" err="1" smtClean="0"/>
              <a:t>androideabi</a:t>
            </a:r>
            <a:r>
              <a:rPr lang="en-US" altLang="zh-CN" dirty="0" smtClean="0"/>
              <a:t>-</a:t>
            </a:r>
            <a:r>
              <a:rPr lang="en-US" altLang="zh-CN" dirty="0" err="1" smtClean="0"/>
              <a:t>gcov</a:t>
            </a:r>
            <a:r>
              <a:rPr lang="en-US" altLang="zh-CN" dirty="0" smtClean="0"/>
              <a:t> --root=frameworks/service/</a:t>
            </a:r>
            <a:r>
              <a:rPr lang="en-US" altLang="zh-CN" dirty="0" err="1" smtClean="0"/>
              <a:t>miracastservice</a:t>
            </a:r>
            <a:r>
              <a:rPr lang="en-US" altLang="zh-CN" dirty="0" smtClean="0"/>
              <a:t> --exclude=.*tests.* -s --xml-pretty --output=</a:t>
            </a:r>
            <a:r>
              <a:rPr lang="en-US" altLang="zh-CN" dirty="0" err="1" smtClean="0"/>
              <a:t>test_result</a:t>
            </a:r>
            <a:r>
              <a:rPr lang="en-US" altLang="zh-CN" dirty="0" smtClean="0"/>
              <a:t>/test-gcov-miracastservice.xml   </a:t>
            </a:r>
          </a:p>
          <a:p>
            <a:pPr>
              <a:buNone/>
            </a:pPr>
            <a:r>
              <a:rPr lang="en-US" altLang="zh-CN" dirty="0" smtClean="0"/>
              <a:t>	 </a:t>
            </a:r>
            <a:r>
              <a:rPr lang="en-US" altLang="zh-CN" dirty="0" err="1" smtClean="0"/>
              <a:t>gcovr</a:t>
            </a:r>
            <a:r>
              <a:rPr lang="en-US" altLang="zh-CN" dirty="0" smtClean="0"/>
              <a:t> --</a:t>
            </a:r>
            <a:r>
              <a:rPr lang="en-US" altLang="zh-CN" dirty="0" err="1" smtClean="0"/>
              <a:t>gcov</a:t>
            </a:r>
            <a:r>
              <a:rPr lang="en-US" altLang="zh-CN" dirty="0" smtClean="0"/>
              <a:t>-executable=/home/lisiyu/</a:t>
            </a:r>
            <a:r>
              <a:rPr lang="en-US" altLang="zh-CN" dirty="0" err="1" smtClean="0"/>
              <a:t>WorkSpace</a:t>
            </a:r>
            <a:r>
              <a:rPr lang="en-US" altLang="zh-CN" dirty="0" smtClean="0"/>
              <a:t>/18HPM_master/</a:t>
            </a:r>
            <a:r>
              <a:rPr lang="en-US" altLang="zh-CN" dirty="0" err="1" smtClean="0"/>
              <a:t>prebuilts</a:t>
            </a:r>
            <a:r>
              <a:rPr lang="en-US" altLang="zh-CN" dirty="0" smtClean="0"/>
              <a:t>/</a:t>
            </a:r>
            <a:r>
              <a:rPr lang="en-US" altLang="zh-CN" dirty="0" err="1" smtClean="0"/>
              <a:t>gcc</a:t>
            </a:r>
            <a:r>
              <a:rPr lang="en-US" altLang="zh-CN" dirty="0" smtClean="0"/>
              <a:t>/linux-x86/arm/arm-linux-androideabi-4.6/bin/arm-</a:t>
            </a:r>
            <a:r>
              <a:rPr lang="en-US" altLang="zh-CN" dirty="0" err="1" smtClean="0"/>
              <a:t>linux</a:t>
            </a:r>
            <a:r>
              <a:rPr lang="en-US" altLang="zh-CN" dirty="0" smtClean="0"/>
              <a:t>-</a:t>
            </a:r>
            <a:r>
              <a:rPr lang="en-US" altLang="zh-CN" dirty="0" err="1" smtClean="0"/>
              <a:t>androideabi</a:t>
            </a:r>
            <a:r>
              <a:rPr lang="en-US" altLang="zh-CN" dirty="0" smtClean="0"/>
              <a:t>-</a:t>
            </a:r>
            <a:r>
              <a:rPr lang="en-US" altLang="zh-CN" dirty="0" err="1" smtClean="0"/>
              <a:t>gcov</a:t>
            </a:r>
            <a:r>
              <a:rPr lang="en-US" altLang="zh-CN" dirty="0" smtClean="0"/>
              <a:t> --root=frameworks/service/</a:t>
            </a:r>
            <a:r>
              <a:rPr lang="en-US" altLang="zh-CN" dirty="0" err="1" smtClean="0"/>
              <a:t>miracastservice</a:t>
            </a:r>
            <a:r>
              <a:rPr lang="en-US" altLang="zh-CN" dirty="0" smtClean="0"/>
              <a:t>/ --exclude=.*tests.* -s --xml-pretty --output=</a:t>
            </a:r>
            <a:r>
              <a:rPr lang="en-US" altLang="zh-CN" dirty="0" err="1" smtClean="0"/>
              <a:t>test_result</a:t>
            </a:r>
            <a:r>
              <a:rPr lang="en-US" altLang="zh-CN" dirty="0" smtClean="0"/>
              <a:t>/</a:t>
            </a:r>
            <a:r>
              <a:rPr lang="en-US" altLang="zh-CN" dirty="0" err="1" smtClean="0"/>
              <a:t>service_wfd</a:t>
            </a:r>
            <a:r>
              <a:rPr lang="en-US" altLang="zh-CN" dirty="0" smtClean="0"/>
              <a:t>/test-gcov-gtstwfd.xml   </a:t>
            </a:r>
          </a:p>
          <a:p>
            <a:pPr>
              <a:buNone/>
            </a:pPr>
            <a:r>
              <a:rPr lang="en-US" altLang="zh-CN" dirty="0" smtClean="0"/>
              <a:t>	 </a:t>
            </a:r>
            <a:r>
              <a:rPr lang="en-US" altLang="zh-CN" dirty="0" err="1" smtClean="0"/>
              <a:t>lcov</a:t>
            </a:r>
            <a:r>
              <a:rPr lang="en-US" altLang="zh-CN" dirty="0" smtClean="0"/>
              <a:t> --</a:t>
            </a:r>
            <a:r>
              <a:rPr lang="en-US" altLang="zh-CN" dirty="0" err="1" smtClean="0"/>
              <a:t>gcov</a:t>
            </a:r>
            <a:r>
              <a:rPr lang="en-US" altLang="zh-CN" dirty="0" smtClean="0"/>
              <a:t>-tool=/home/lisiyu/</a:t>
            </a:r>
            <a:r>
              <a:rPr lang="en-US" altLang="zh-CN" dirty="0" err="1" smtClean="0"/>
              <a:t>WorkSpace</a:t>
            </a:r>
            <a:r>
              <a:rPr lang="en-US" altLang="zh-CN" dirty="0" smtClean="0"/>
              <a:t>/18HPM_master/</a:t>
            </a:r>
            <a:r>
              <a:rPr lang="en-US" altLang="zh-CN" dirty="0" err="1" smtClean="0"/>
              <a:t>prebuilts</a:t>
            </a:r>
            <a:r>
              <a:rPr lang="en-US" altLang="zh-CN" dirty="0" smtClean="0"/>
              <a:t>/</a:t>
            </a:r>
            <a:r>
              <a:rPr lang="en-US" altLang="zh-CN" dirty="0" err="1" smtClean="0"/>
              <a:t>gcc</a:t>
            </a:r>
            <a:r>
              <a:rPr lang="en-US" altLang="zh-CN" dirty="0" smtClean="0"/>
              <a:t>/linux-x86/arm/arm-linux-androideabi-4.6/bin/arm-</a:t>
            </a:r>
            <a:r>
              <a:rPr lang="en-US" altLang="zh-CN" dirty="0" err="1" smtClean="0"/>
              <a:t>linux</a:t>
            </a:r>
            <a:r>
              <a:rPr lang="en-US" altLang="zh-CN" dirty="0" smtClean="0"/>
              <a:t>-</a:t>
            </a:r>
            <a:r>
              <a:rPr lang="en-US" altLang="zh-CN" dirty="0" err="1" smtClean="0"/>
              <a:t>androideabi</a:t>
            </a:r>
            <a:r>
              <a:rPr lang="en-US" altLang="zh-CN" dirty="0" smtClean="0"/>
              <a:t>-</a:t>
            </a:r>
            <a:r>
              <a:rPr lang="en-US" altLang="zh-CN" dirty="0" err="1" smtClean="0"/>
              <a:t>gcov</a:t>
            </a:r>
            <a:r>
              <a:rPr lang="en-US" altLang="zh-CN" dirty="0" smtClean="0"/>
              <a:t> -c -d frameworks/service/</a:t>
            </a:r>
            <a:r>
              <a:rPr lang="en-US" altLang="zh-CN" dirty="0" err="1" smtClean="0"/>
              <a:t>miracastservice</a:t>
            </a:r>
            <a:r>
              <a:rPr lang="en-US" altLang="zh-CN" dirty="0" smtClean="0"/>
              <a:t> -t </a:t>
            </a:r>
            <a:r>
              <a:rPr lang="en-US" altLang="zh-CN" dirty="0" err="1" smtClean="0"/>
              <a:t>gtstwfd</a:t>
            </a:r>
            <a:r>
              <a:rPr lang="en-US" altLang="zh-CN" dirty="0" smtClean="0"/>
              <a:t> -o test-lcov-gtstwfd.info   </a:t>
            </a:r>
          </a:p>
          <a:p>
            <a:pPr>
              <a:buNone/>
            </a:pPr>
            <a:r>
              <a:rPr lang="en-US" altLang="zh-CN" dirty="0" smtClean="0"/>
              <a:t>	 </a:t>
            </a:r>
            <a:r>
              <a:rPr lang="en-US" altLang="zh-CN" dirty="0" err="1" smtClean="0"/>
              <a:t>genhtml</a:t>
            </a:r>
            <a:r>
              <a:rPr lang="en-US" altLang="zh-CN" dirty="0" smtClean="0"/>
              <a:t> -q test-lcov-gtstwfd.info --legend --highlight --no-function-coverage -o test-</a:t>
            </a:r>
            <a:r>
              <a:rPr lang="en-US" altLang="zh-CN" dirty="0" err="1" smtClean="0"/>
              <a:t>lcov</a:t>
            </a:r>
            <a:r>
              <a:rPr lang="en-US" altLang="zh-CN" dirty="0" smtClean="0"/>
              <a:t>-</a:t>
            </a:r>
            <a:r>
              <a:rPr lang="en-US" altLang="zh-CN" dirty="0" err="1" smtClean="0"/>
              <a:t>gtstwfd_result</a:t>
            </a:r>
            <a:endParaRPr lang="zh-CN" altLang="en-US" dirty="0" smtClean="0"/>
          </a:p>
          <a:p>
            <a:pPr>
              <a:buNone/>
            </a:pPr>
            <a:endParaRPr lang="zh-CN" altLang="en-US" dirty="0"/>
          </a:p>
        </p:txBody>
      </p:sp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1259632" y="980728"/>
            <a:ext cx="6343672" cy="709865"/>
          </a:xfrm>
        </p:spPr>
        <p:txBody>
          <a:bodyPr/>
          <a:lstStyle/>
          <a:p>
            <a:pPr algn="ctr"/>
            <a:r>
              <a:rPr lang="en-US" altLang="zh-CN" sz="2400" b="1" dirty="0" smtClean="0"/>
              <a:t>1.8 </a:t>
            </a:r>
            <a:r>
              <a:rPr lang="zh-CN" altLang="en-US" sz="2400" b="1" dirty="0" smtClean="0"/>
              <a:t>覆盖率生成</a:t>
            </a:r>
            <a:endParaRPr lang="zh-CN" alt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8100392" y="6381328"/>
            <a:ext cx="9361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 smtClean="0">
                <a:hlinkClick r:id="rId2" action="ppaction://hlinksldjump"/>
              </a:rPr>
              <a:t>返回目录</a:t>
            </a:r>
            <a:endParaRPr lang="zh-CN" altLang="en-US" sz="1000" dirty="0"/>
          </a:p>
        </p:txBody>
      </p:sp>
      <p:pic>
        <p:nvPicPr>
          <p:cNvPr id="6" name="图片 5" descr="Logo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236000" y="504000"/>
            <a:ext cx="1410750" cy="594000"/>
          </a:xfrm>
          <a:prstGeom prst="rect">
            <a:avLst/>
          </a:prstGeom>
        </p:spPr>
      </p:pic>
      <p:pic>
        <p:nvPicPr>
          <p:cNvPr id="7" name="图片 6" descr="iAutoLogo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52218" y="661035"/>
            <a:ext cx="2019582" cy="2476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覆盖率生成：</a:t>
            </a:r>
            <a:endParaRPr lang="en-US" altLang="zh-CN" dirty="0" smtClean="0"/>
          </a:p>
          <a:p>
            <a:pPr>
              <a:buNone/>
            </a:pPr>
            <a:r>
              <a:rPr lang="en-US" altLang="zh-CN" sz="1400" dirty="0" smtClean="0"/>
              <a:t>	</a:t>
            </a:r>
            <a:r>
              <a:rPr lang="zh-CN" altLang="en-US" sz="1400" dirty="0" smtClean="0"/>
              <a:t>打桩前后对比</a:t>
            </a:r>
            <a:endParaRPr lang="zh-CN" altLang="en-US" sz="1400" dirty="0"/>
          </a:p>
        </p:txBody>
      </p:sp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1259632" y="980728"/>
            <a:ext cx="6343672" cy="709865"/>
          </a:xfrm>
        </p:spPr>
        <p:txBody>
          <a:bodyPr/>
          <a:lstStyle/>
          <a:p>
            <a:pPr algn="ctr"/>
            <a:r>
              <a:rPr lang="en-US" altLang="zh-CN" sz="2400" b="1" dirty="0" smtClean="0"/>
              <a:t>1.8 </a:t>
            </a:r>
            <a:r>
              <a:rPr lang="zh-CN" altLang="en-US" sz="2400" b="1" dirty="0" smtClean="0"/>
              <a:t>覆盖率生成</a:t>
            </a:r>
            <a:endParaRPr lang="zh-CN" altLang="en-US" sz="2400" dirty="0"/>
          </a:p>
        </p:txBody>
      </p:sp>
      <p:pic>
        <p:nvPicPr>
          <p:cNvPr id="6" name="图片 5" descr="改前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59633" y="3356992"/>
            <a:ext cx="4752527" cy="2592288"/>
          </a:xfrm>
          <a:prstGeom prst="rect">
            <a:avLst/>
          </a:prstGeom>
        </p:spPr>
      </p:pic>
      <p:pic>
        <p:nvPicPr>
          <p:cNvPr id="7" name="内容占位符 7" descr="改后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004048" y="3386208"/>
            <a:ext cx="3960440" cy="2419056"/>
          </a:xfrm>
          <a:prstGeom prst="rect">
            <a:avLst/>
          </a:prstGeom>
        </p:spPr>
      </p:pic>
      <p:cxnSp>
        <p:nvCxnSpPr>
          <p:cNvPr id="9" name="直接箭头连接符 8"/>
          <p:cNvCxnSpPr/>
          <p:nvPr/>
        </p:nvCxnSpPr>
        <p:spPr>
          <a:xfrm>
            <a:off x="5868144" y="5445224"/>
            <a:ext cx="288032" cy="72008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580112" y="6165304"/>
            <a:ext cx="20882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>
                <a:solidFill>
                  <a:srgbClr val="FF0000"/>
                </a:solidFill>
              </a:rPr>
              <a:t>工具问题，理论上可达</a:t>
            </a:r>
            <a:r>
              <a:rPr lang="en-US" altLang="zh-CN" sz="1200" dirty="0" smtClean="0">
                <a:solidFill>
                  <a:srgbClr val="FF0000"/>
                </a:solidFill>
              </a:rPr>
              <a:t>100%</a:t>
            </a:r>
            <a:endParaRPr lang="zh-CN" altLang="en-US" sz="1200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100392" y="6381328"/>
            <a:ext cx="9361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 smtClean="0">
                <a:hlinkClick r:id="rId4" action="ppaction://hlinksldjump"/>
              </a:rPr>
              <a:t>返回目录</a:t>
            </a:r>
            <a:endParaRPr lang="zh-CN" altLang="en-US" sz="1000" dirty="0"/>
          </a:p>
        </p:txBody>
      </p:sp>
      <p:pic>
        <p:nvPicPr>
          <p:cNvPr id="12" name="图片 11" descr="Logo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236000" y="504000"/>
            <a:ext cx="1410750" cy="594000"/>
          </a:xfrm>
          <a:prstGeom prst="rect">
            <a:avLst/>
          </a:prstGeom>
        </p:spPr>
      </p:pic>
      <p:pic>
        <p:nvPicPr>
          <p:cNvPr id="13" name="图片 12" descr="iAutoLogo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52218" y="661035"/>
            <a:ext cx="2019582" cy="2476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1E2709A3-B5DC-498B-9A7F-F35DFC2690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1600" y="2348880"/>
            <a:ext cx="6912768" cy="4320480"/>
          </a:xfrm>
        </p:spPr>
        <p:txBody>
          <a:bodyPr>
            <a:noAutofit/>
          </a:bodyPr>
          <a:lstStyle/>
          <a:p>
            <a:pPr marL="0" indent="0"/>
            <a:r>
              <a:rPr lang="en-US" altLang="zh-CN" sz="1600" b="1" dirty="0" smtClean="0">
                <a:hlinkClick r:id="rId2" action="ppaction://hlinksldjump"/>
              </a:rPr>
              <a:t>2.1 mock</a:t>
            </a:r>
            <a:r>
              <a:rPr lang="zh-CN" altLang="en-US" sz="1600" b="1" dirty="0" smtClean="0">
                <a:hlinkClick r:id="rId2" action="ppaction://hlinksldjump"/>
              </a:rPr>
              <a:t>待测试类本身类的接口</a:t>
            </a:r>
            <a:endParaRPr lang="en-US" altLang="zh-CN" sz="1600" b="1" dirty="0" smtClean="0">
              <a:hlinkClick r:id="rId3" action="ppaction://hlinksldjump"/>
            </a:endParaRPr>
          </a:p>
          <a:p>
            <a:pPr marL="0" indent="0">
              <a:buFont typeface="Arial" pitchFamily="34" charset="0"/>
              <a:buChar char="•"/>
            </a:pPr>
            <a:r>
              <a:rPr lang="en-US" altLang="zh-CN" sz="1200" b="1" dirty="0" smtClean="0">
                <a:hlinkClick r:id="rId3" action="ppaction://hlinksldjump"/>
              </a:rPr>
              <a:t>     </a:t>
            </a:r>
            <a:r>
              <a:rPr lang="en-US" altLang="zh-CN" sz="1200" b="1" dirty="0" smtClean="0">
                <a:hlinkClick r:id="rId4" action="ppaction://hlinksldjump"/>
              </a:rPr>
              <a:t>2.1.1 MOCK_METHOD</a:t>
            </a:r>
            <a:r>
              <a:rPr lang="zh-CN" altLang="en-US" sz="1200" b="1" dirty="0" smtClean="0">
                <a:hlinkClick r:id="rId4" action="ppaction://hlinksldjump"/>
              </a:rPr>
              <a:t>，</a:t>
            </a:r>
            <a:r>
              <a:rPr lang="en-US" altLang="zh-CN" sz="1200" b="1" dirty="0" smtClean="0">
                <a:hlinkClick r:id="rId4" action="ppaction://hlinksldjump"/>
              </a:rPr>
              <a:t>EXPECT_CALL</a:t>
            </a:r>
            <a:r>
              <a:rPr lang="zh-CN" altLang="en-US" sz="1200" b="1" dirty="0" smtClean="0">
                <a:hlinkClick r:id="rId4" action="ppaction://hlinksldjump"/>
              </a:rPr>
              <a:t>，</a:t>
            </a:r>
            <a:r>
              <a:rPr lang="en-US" altLang="zh-CN" sz="1200" b="1" dirty="0" smtClean="0">
                <a:hlinkClick r:id="rId4" action="ppaction://hlinksldjump"/>
              </a:rPr>
              <a:t>ON_CALL</a:t>
            </a:r>
            <a:r>
              <a:rPr lang="zh-CN" altLang="en-US" sz="1200" b="1" dirty="0" smtClean="0">
                <a:hlinkClick r:id="rId4" action="ppaction://hlinksldjump"/>
              </a:rPr>
              <a:t>使用方法</a:t>
            </a:r>
            <a:endParaRPr lang="en-US" altLang="zh-CN" sz="1200" b="1" dirty="0" smtClean="0">
              <a:hlinkClick r:id="rId3" action="ppaction://hlinksldjump"/>
            </a:endParaRPr>
          </a:p>
          <a:p>
            <a:pPr marL="0" indent="0">
              <a:buFont typeface="Arial" pitchFamily="34" charset="0"/>
              <a:buChar char="•"/>
            </a:pPr>
            <a:r>
              <a:rPr lang="zh-CN" altLang="en-US" sz="1200" b="1" dirty="0" smtClean="0">
                <a:hlinkClick r:id="rId5" action="ppaction://hlinksldjump"/>
              </a:rPr>
              <a:t>     </a:t>
            </a:r>
            <a:r>
              <a:rPr lang="en-US" altLang="zh-CN" sz="1200" b="1" dirty="0" smtClean="0">
                <a:hlinkClick r:id="rId5" action="ppaction://hlinksldjump"/>
              </a:rPr>
              <a:t>2.1.2 </a:t>
            </a:r>
            <a:r>
              <a:rPr lang="zh-CN" altLang="en-US" sz="1200" b="1" dirty="0" smtClean="0">
                <a:hlinkClick r:id="rId5" action="ppaction://hlinksldjump"/>
              </a:rPr>
              <a:t>对输入参数进行预期</a:t>
            </a:r>
            <a:endParaRPr lang="zh-CN" altLang="en-US" sz="1200" b="1" dirty="0" smtClean="0">
              <a:hlinkClick r:id="rId3" action="ppaction://hlinksldjump"/>
            </a:endParaRPr>
          </a:p>
          <a:p>
            <a:pPr marL="0" indent="0"/>
            <a:r>
              <a:rPr lang="en-US" altLang="zh-CN" sz="1600" b="1" dirty="0" smtClean="0">
                <a:hlinkClick r:id="rId6" action="ppaction://hlinksldjump"/>
              </a:rPr>
              <a:t>2.2 </a:t>
            </a:r>
            <a:r>
              <a:rPr lang="zh-CN" altLang="en-US" sz="1600" b="1" dirty="0" smtClean="0">
                <a:hlinkClick r:id="rId6" action="ppaction://hlinksldjump"/>
              </a:rPr>
              <a:t>需要打桩的类作为参数传入待测接口</a:t>
            </a:r>
            <a:endParaRPr lang="zh-CN" altLang="en-US" sz="1600" b="1" dirty="0" smtClean="0">
              <a:hlinkClick r:id="rId3" action="ppaction://hlinksldjump"/>
            </a:endParaRPr>
          </a:p>
          <a:p>
            <a:pPr marL="0" indent="0"/>
            <a:r>
              <a:rPr lang="en-US" altLang="zh-CN" sz="1600" b="1" dirty="0" smtClean="0">
                <a:hlinkClick r:id="rId7" action="ppaction://hlinksldjump"/>
              </a:rPr>
              <a:t>2.3 mock</a:t>
            </a:r>
            <a:r>
              <a:rPr lang="zh-CN" altLang="en-US" sz="1600" b="1" dirty="0" smtClean="0">
                <a:hlinkClick r:id="rId7" action="ppaction://hlinksldjump"/>
              </a:rPr>
              <a:t>的类为待测函数中局部使用的类（单例）</a:t>
            </a:r>
            <a:endParaRPr lang="zh-CN" altLang="en-US" sz="1600" b="1" dirty="0" smtClean="0">
              <a:hlinkClick r:id="rId3" action="ppaction://hlinksldjump"/>
            </a:endParaRPr>
          </a:p>
          <a:p>
            <a:pPr marL="0" indent="0">
              <a:buFont typeface="Arial" pitchFamily="34" charset="0"/>
              <a:buChar char="•"/>
            </a:pPr>
            <a:r>
              <a:rPr lang="zh-CN" altLang="en-US" sz="1200" b="1" dirty="0" smtClean="0">
                <a:hlinkClick r:id="rId7" action="ppaction://hlinksldjump"/>
              </a:rPr>
              <a:t>     </a:t>
            </a:r>
            <a:r>
              <a:rPr lang="en-US" altLang="zh-CN" sz="1200" b="1" dirty="0" smtClean="0">
                <a:hlinkClick r:id="rId7" action="ppaction://hlinksldjump"/>
              </a:rPr>
              <a:t>2.3.1 </a:t>
            </a:r>
            <a:r>
              <a:rPr lang="zh-CN" altLang="en-US" sz="1200" b="1" dirty="0" smtClean="0">
                <a:hlinkClick r:id="rId7" action="ppaction://hlinksldjump"/>
              </a:rPr>
              <a:t>改变局部使用的类的返回值</a:t>
            </a:r>
            <a:endParaRPr lang="en-US" altLang="zh-CN" sz="1200" b="1" dirty="0" smtClean="0">
              <a:hlinkClick r:id="rId3" action="ppaction://hlinksldjump"/>
            </a:endParaRPr>
          </a:p>
          <a:p>
            <a:pPr marL="0" indent="0">
              <a:buNone/>
            </a:pPr>
            <a:r>
              <a:rPr lang="en-US" altLang="zh-CN" sz="1400" b="1" dirty="0" smtClean="0">
                <a:hlinkClick r:id="rId3" action="ppaction://hlinksldjump"/>
              </a:rPr>
              <a:t>	 </a:t>
            </a:r>
            <a:r>
              <a:rPr lang="en-US" altLang="zh-CN" sz="1000" dirty="0" smtClean="0">
                <a:hlinkClick r:id="rId8" action="ppaction://hlinksldjump"/>
              </a:rPr>
              <a:t>2.3.1-1 </a:t>
            </a:r>
            <a:r>
              <a:rPr lang="en-US" altLang="zh-CN" sz="1000" dirty="0" err="1" smtClean="0">
                <a:hlinkClick r:id="rId8" action="ppaction://hlinksldjump"/>
              </a:rPr>
              <a:t>ReturnRef</a:t>
            </a:r>
            <a:r>
              <a:rPr lang="en-US" altLang="zh-CN" sz="1000" dirty="0" smtClean="0">
                <a:hlinkClick r:id="rId8" action="ppaction://hlinksldjump"/>
              </a:rPr>
              <a:t>  -  </a:t>
            </a:r>
            <a:r>
              <a:rPr lang="zh-CN" altLang="en-US" sz="1000" dirty="0" smtClean="0">
                <a:hlinkClick r:id="rId8" action="ppaction://hlinksldjump"/>
              </a:rPr>
              <a:t>返回值类型是 </a:t>
            </a:r>
            <a:r>
              <a:rPr lang="en-US" altLang="zh-CN" sz="1000" dirty="0" smtClean="0">
                <a:hlinkClick r:id="rId8" action="ppaction://hlinksldjump"/>
              </a:rPr>
              <a:t>&amp;</a:t>
            </a:r>
            <a:endParaRPr lang="zh-CN" altLang="en-US" sz="1000" dirty="0" smtClean="0">
              <a:hlinkClick r:id="rId3" action="ppaction://hlinksldjump"/>
            </a:endParaRPr>
          </a:p>
          <a:p>
            <a:pPr marL="0" indent="0">
              <a:buFont typeface="Arial" pitchFamily="34" charset="0"/>
              <a:buChar char="•"/>
            </a:pPr>
            <a:r>
              <a:rPr lang="zh-CN" altLang="en-US" sz="1200" b="1" dirty="0" smtClean="0">
                <a:hlinkClick r:id="rId9" action="ppaction://hlinksldjump"/>
              </a:rPr>
              <a:t>     </a:t>
            </a:r>
            <a:r>
              <a:rPr lang="en-US" altLang="zh-CN" sz="1200" b="1" dirty="0" smtClean="0">
                <a:hlinkClick r:id="rId9" action="ppaction://hlinksldjump"/>
              </a:rPr>
              <a:t>2.3.2 </a:t>
            </a:r>
            <a:r>
              <a:rPr lang="zh-CN" altLang="en-US" sz="1200" b="1" dirty="0" smtClean="0">
                <a:hlinkClick r:id="rId9" action="ppaction://hlinksldjump"/>
              </a:rPr>
              <a:t>改变局部使用的类的输出参数</a:t>
            </a:r>
            <a:endParaRPr lang="zh-CN" altLang="en-US" sz="1200" b="1" dirty="0" smtClean="0">
              <a:hlinkClick r:id="rId3" action="ppaction://hlinksldjump"/>
            </a:endParaRPr>
          </a:p>
          <a:p>
            <a:pPr marL="0" indent="0">
              <a:buFont typeface="Arial" pitchFamily="34" charset="0"/>
              <a:buChar char="•"/>
            </a:pPr>
            <a:r>
              <a:rPr lang="zh-CN" altLang="en-US" sz="1200" b="1" dirty="0" smtClean="0">
                <a:hlinkClick r:id="rId10" action="ppaction://hlinksldjump"/>
              </a:rPr>
              <a:t>     </a:t>
            </a:r>
            <a:r>
              <a:rPr lang="en-US" altLang="zh-CN" sz="1200" b="1" dirty="0" smtClean="0">
                <a:hlinkClick r:id="rId10" action="ppaction://hlinksldjump"/>
              </a:rPr>
              <a:t>2.3.3 </a:t>
            </a:r>
            <a:r>
              <a:rPr lang="zh-CN" altLang="en-US" sz="1200" b="1" dirty="0" smtClean="0">
                <a:hlinkClick r:id="rId10" action="ppaction://hlinksldjump"/>
              </a:rPr>
              <a:t>补充</a:t>
            </a:r>
            <a:r>
              <a:rPr lang="en-US" altLang="zh-CN" sz="1400" b="1" dirty="0" smtClean="0">
                <a:hlinkClick r:id="rId10" action="ppaction://hlinksldjump"/>
              </a:rPr>
              <a:t>:</a:t>
            </a:r>
            <a:endParaRPr lang="en-US" altLang="zh-CN" sz="1400" b="1" dirty="0" smtClean="0">
              <a:hlinkClick r:id="rId3" action="ppaction://hlinksldjump"/>
            </a:endParaRPr>
          </a:p>
          <a:p>
            <a:pPr marL="0" indent="0">
              <a:buNone/>
            </a:pPr>
            <a:r>
              <a:rPr lang="zh-CN" altLang="en-US" sz="1000" b="1" dirty="0" smtClean="0">
                <a:hlinkClick r:id="rId3" action="ppaction://hlinksldjump"/>
              </a:rPr>
              <a:t>	 </a:t>
            </a:r>
            <a:r>
              <a:rPr lang="en-US" altLang="zh-CN" sz="1000" dirty="0" smtClean="0">
                <a:hlinkClick r:id="rId11" action="ppaction://hlinksldjump"/>
              </a:rPr>
              <a:t>2.3.3-1SetArgReferee - </a:t>
            </a:r>
            <a:r>
              <a:rPr lang="zh-CN" altLang="en-US" sz="1000" dirty="0" smtClean="0">
                <a:hlinkClick r:id="rId11" action="ppaction://hlinksldjump"/>
              </a:rPr>
              <a:t>改变基本类型输出参数</a:t>
            </a:r>
            <a:endParaRPr lang="zh-CN" altLang="en-US" sz="1000" dirty="0" smtClean="0">
              <a:hlinkClick r:id="rId3" action="ppaction://hlinksldjump"/>
            </a:endParaRPr>
          </a:p>
          <a:p>
            <a:pPr marL="0" indent="0">
              <a:buNone/>
            </a:pPr>
            <a:r>
              <a:rPr lang="zh-CN" altLang="en-US" sz="1000" dirty="0" smtClean="0">
                <a:hlinkClick r:id="rId3" action="ppaction://hlinksldjump"/>
              </a:rPr>
              <a:t>	 </a:t>
            </a:r>
            <a:r>
              <a:rPr lang="en-US" altLang="zh-CN" sz="1000" dirty="0" smtClean="0">
                <a:hlinkClick r:id="rId12" action="ppaction://hlinksldjump"/>
              </a:rPr>
              <a:t>2.3.3-2 </a:t>
            </a:r>
            <a:r>
              <a:rPr lang="en-US" altLang="zh-CN" sz="1000" dirty="0" err="1" smtClean="0">
                <a:hlinkClick r:id="rId12" action="ppaction://hlinksldjump"/>
              </a:rPr>
              <a:t>SetArgPointee</a:t>
            </a:r>
            <a:r>
              <a:rPr lang="en-US" altLang="zh-CN" sz="1000" dirty="0" smtClean="0">
                <a:hlinkClick r:id="rId12" action="ppaction://hlinksldjump"/>
              </a:rPr>
              <a:t> - </a:t>
            </a:r>
            <a:r>
              <a:rPr lang="zh-CN" altLang="en-US" sz="1000" dirty="0" smtClean="0">
                <a:hlinkClick r:id="rId12" action="ppaction://hlinksldjump"/>
              </a:rPr>
              <a:t>改变指针类型输出参数</a:t>
            </a:r>
            <a:endParaRPr lang="zh-CN" altLang="en-US" sz="1000" dirty="0" smtClean="0">
              <a:hlinkClick r:id="rId3" action="ppaction://hlinksldjump"/>
            </a:endParaRPr>
          </a:p>
          <a:p>
            <a:pPr marL="0" indent="0">
              <a:buNone/>
            </a:pPr>
            <a:r>
              <a:rPr lang="zh-CN" altLang="en-US" sz="1000" dirty="0" smtClean="0">
                <a:hlinkClick r:id="rId12" action="ppaction://hlinksldjump"/>
              </a:rPr>
              <a:t>		</a:t>
            </a:r>
            <a:r>
              <a:rPr lang="en-US" altLang="zh-CN" sz="1000" u="sng" dirty="0" err="1" smtClean="0">
                <a:hlinkClick r:id="rId12" action="ppaction://hlinksldjump"/>
              </a:rPr>
              <a:t>SetArrayArgument</a:t>
            </a:r>
            <a:r>
              <a:rPr lang="en-US" altLang="zh-CN" sz="1000" u="sng" dirty="0" smtClean="0">
                <a:hlinkClick r:id="rId12" action="ppaction://hlinksldjump"/>
              </a:rPr>
              <a:t> - </a:t>
            </a:r>
            <a:r>
              <a:rPr lang="zh-CN" altLang="en-US" sz="1000" u="sng" dirty="0" smtClean="0">
                <a:hlinkClick r:id="rId12" action="ppaction://hlinksldjump"/>
              </a:rPr>
              <a:t>改变数组类型输出参数</a:t>
            </a:r>
            <a:endParaRPr lang="en-US" altLang="zh-CN" sz="1000" u="sng" dirty="0" smtClean="0">
              <a:hlinkClick r:id="rId3" action="ppaction://hlinksldjump"/>
            </a:endParaRPr>
          </a:p>
          <a:p>
            <a:pPr marL="0" indent="0">
              <a:buNone/>
            </a:pPr>
            <a:r>
              <a:rPr lang="zh-CN" altLang="en-US" sz="1000" dirty="0" smtClean="0">
                <a:hlinkClick r:id="rId10" action="ppaction://hlinksldjump"/>
              </a:rPr>
              <a:t>	 </a:t>
            </a:r>
            <a:r>
              <a:rPr lang="en-US" altLang="zh-CN" sz="1000" dirty="0" smtClean="0">
                <a:hlinkClick r:id="rId10" action="ppaction://hlinksldjump"/>
              </a:rPr>
              <a:t>2.3.3-3 </a:t>
            </a:r>
            <a:r>
              <a:rPr lang="zh-CN" altLang="en-US" sz="1000" dirty="0" smtClean="0">
                <a:hlinkClick r:id="rId10" action="ppaction://hlinksldjump"/>
              </a:rPr>
              <a:t>输出参数类型是 向量</a:t>
            </a:r>
            <a:endParaRPr lang="en-US" altLang="zh-CN" sz="1000" dirty="0" smtClean="0">
              <a:hlinkClick r:id="rId3" action="ppaction://hlinksldjump"/>
            </a:endParaRPr>
          </a:p>
          <a:p>
            <a:pPr marL="0" indent="0">
              <a:buNone/>
            </a:pPr>
            <a:r>
              <a:rPr lang="en-US" altLang="zh-CN" sz="1000" dirty="0" smtClean="0">
                <a:hlinkClick r:id="rId3" action="ppaction://hlinksldjump"/>
              </a:rPr>
              <a:t>              2.3.3-4 </a:t>
            </a:r>
            <a:r>
              <a:rPr lang="zh-CN" altLang="en-US" sz="1000" dirty="0" smtClean="0">
                <a:hlinkClick r:id="rId3" action="ppaction://hlinksldjump"/>
              </a:rPr>
              <a:t>输出参数类型是 </a:t>
            </a:r>
            <a:r>
              <a:rPr lang="en-US" altLang="zh-CN" sz="1000" dirty="0" smtClean="0">
                <a:hlinkClick r:id="rId3" action="ppaction://hlinksldjump"/>
              </a:rPr>
              <a:t>char*** </a:t>
            </a:r>
            <a:endParaRPr lang="zh-CN" altLang="en-US" sz="1000" dirty="0" smtClean="0">
              <a:hlinkClick r:id="rId3" action="ppaction://hlinksldjump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275856" y="1196752"/>
            <a:ext cx="273183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 smtClean="0">
                <a:solidFill>
                  <a:schemeClr val="bg1"/>
                </a:solidFill>
              </a:rPr>
              <a:t>二</a:t>
            </a:r>
            <a:r>
              <a:rPr lang="en-US" altLang="zh-CN" sz="2400" dirty="0" smtClean="0">
                <a:solidFill>
                  <a:schemeClr val="bg1"/>
                </a:solidFill>
              </a:rPr>
              <a:t>.</a:t>
            </a:r>
            <a:r>
              <a:rPr lang="zh-CN" altLang="en-US" sz="2400" dirty="0" smtClean="0">
                <a:solidFill>
                  <a:schemeClr val="bg1"/>
                </a:solidFill>
              </a:rPr>
              <a:t>分类型举例介绍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100392" y="6381328"/>
            <a:ext cx="9361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 smtClean="0">
                <a:hlinkClick r:id="rId13" action="ppaction://hlinksldjump"/>
              </a:rPr>
              <a:t>返回目录</a:t>
            </a:r>
            <a:endParaRPr lang="zh-CN" altLang="en-US" sz="1000" dirty="0"/>
          </a:p>
        </p:txBody>
      </p:sp>
      <p:pic>
        <p:nvPicPr>
          <p:cNvPr id="6" name="图片 5" descr="Logo.png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236000" y="504000"/>
            <a:ext cx="1410750" cy="594000"/>
          </a:xfrm>
          <a:prstGeom prst="rect">
            <a:avLst/>
          </a:prstGeom>
        </p:spPr>
      </p:pic>
      <p:pic>
        <p:nvPicPr>
          <p:cNvPr id="7" name="图片 6" descr="iAutoLogo.png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52218" y="661035"/>
            <a:ext cx="2019582" cy="247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945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BA1EB68F-01F7-4612-89A9-C240272B8A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7624" y="1124744"/>
            <a:ext cx="6343672" cy="709865"/>
          </a:xfrm>
        </p:spPr>
        <p:txBody>
          <a:bodyPr/>
          <a:lstStyle/>
          <a:p>
            <a:pPr marL="0" indent="0" algn="ctr"/>
            <a:r>
              <a:rPr lang="en-US" altLang="zh-CN" sz="2400" b="1" dirty="0" smtClean="0"/>
              <a:t>2.1 mock</a:t>
            </a:r>
            <a:r>
              <a:rPr lang="zh-CN" altLang="en-US" sz="2400" b="1" dirty="0" smtClean="0"/>
              <a:t>待测试类本身类的接口</a:t>
            </a:r>
            <a:r>
              <a:rPr lang="en-US" altLang="zh-CN" sz="2400" b="1" dirty="0" smtClean="0"/>
              <a:t/>
            </a:r>
            <a:br>
              <a:rPr lang="en-US" altLang="zh-CN" sz="2400" b="1" dirty="0" smtClean="0"/>
            </a:br>
            <a:r>
              <a:rPr lang="en-US" altLang="zh-CN" sz="1400" b="1" dirty="0" smtClean="0"/>
              <a:t>(</a:t>
            </a:r>
            <a:r>
              <a:rPr lang="zh-CN" altLang="en-US" sz="1400" b="1" dirty="0" smtClean="0"/>
              <a:t>代码参照：代码举例</a:t>
            </a:r>
            <a:r>
              <a:rPr lang="en-US" altLang="zh-CN" sz="1400" b="1" dirty="0" smtClean="0"/>
              <a:t>/</a:t>
            </a:r>
            <a:r>
              <a:rPr lang="en-US" altLang="zh-CN" sz="1400" b="1" dirty="0" err="1" smtClean="0"/>
              <a:t>GMockC</a:t>
            </a:r>
            <a:r>
              <a:rPr lang="en-US" altLang="zh-CN" sz="1400" b="1" dirty="0" smtClean="0"/>
              <a:t>++mock</a:t>
            </a:r>
            <a:r>
              <a:rPr lang="zh-CN" altLang="en-US" sz="1400" b="1" dirty="0" smtClean="0"/>
              <a:t>自己的类成员函数</a:t>
            </a:r>
            <a:r>
              <a:rPr lang="en-US" altLang="zh-CN" sz="1400" b="1" dirty="0" smtClean="0"/>
              <a:t>)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1E2709A3-B5DC-498B-9A7F-F35DFC2690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altLang="zh-CN" dirty="0"/>
          </a:p>
          <a:p>
            <a:pPr marL="0" indent="0" algn="ctr">
              <a:buNone/>
            </a:pPr>
            <a:endParaRPr lang="en-US" altLang="zh-CN" dirty="0"/>
          </a:p>
          <a:p>
            <a:pPr marL="0" indent="0" algn="ctr">
              <a:buNone/>
            </a:pPr>
            <a:endParaRPr lang="en-US" altLang="zh-CN" dirty="0"/>
          </a:p>
          <a:p>
            <a:pPr marL="0" indent="0" algn="ctr">
              <a:buNone/>
            </a:pPr>
            <a:endParaRPr lang="zh-CN" altLang="en-US" sz="6000" dirty="0"/>
          </a:p>
        </p:txBody>
      </p:sp>
      <p:pic>
        <p:nvPicPr>
          <p:cNvPr id="4" name="图片 3" descr="makefil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55576" y="2996952"/>
            <a:ext cx="5085238" cy="187220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9552" y="2420888"/>
            <a:ext cx="5400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/>
              <a:t>1.</a:t>
            </a:r>
            <a:r>
              <a:rPr lang="zh-CN" altLang="en-US" sz="1400" dirty="0" smtClean="0"/>
              <a:t>添加</a:t>
            </a:r>
            <a:r>
              <a:rPr lang="en-US" altLang="zh-CN" sz="1400" dirty="0" err="1" smtClean="0"/>
              <a:t>gmock</a:t>
            </a:r>
            <a:r>
              <a:rPr lang="zh-CN" altLang="en-US" sz="1400" dirty="0" smtClean="0"/>
              <a:t>库和头文件路径，工程中已有，直接在</a:t>
            </a:r>
            <a:r>
              <a:rPr lang="en-US" altLang="zh-CN" sz="1400" dirty="0" err="1" smtClean="0"/>
              <a:t>gtest</a:t>
            </a:r>
            <a:r>
              <a:rPr lang="zh-CN" altLang="en-US" sz="1400" dirty="0" smtClean="0"/>
              <a:t>下</a:t>
            </a:r>
            <a:r>
              <a:rPr lang="en-US" altLang="zh-CN" sz="1400" dirty="0" smtClean="0"/>
              <a:t>Goni.mk</a:t>
            </a:r>
            <a:r>
              <a:rPr lang="zh-CN" altLang="en-US" sz="1400" dirty="0" smtClean="0"/>
              <a:t>文件，添加即可</a:t>
            </a:r>
            <a:endParaRPr lang="zh-CN" altLang="en-US" sz="1400" dirty="0"/>
          </a:p>
        </p:txBody>
      </p:sp>
      <p:sp>
        <p:nvSpPr>
          <p:cNvPr id="6" name="TextBox 5"/>
          <p:cNvSpPr txBox="1"/>
          <p:nvPr/>
        </p:nvSpPr>
        <p:spPr>
          <a:xfrm>
            <a:off x="611560" y="5013176"/>
            <a:ext cx="63367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/>
              <a:t>2.</a:t>
            </a:r>
            <a:r>
              <a:rPr lang="zh-CN" altLang="en-US" sz="1400" dirty="0" smtClean="0"/>
              <a:t>修改</a:t>
            </a:r>
            <a:r>
              <a:rPr lang="en-US" altLang="zh-CN" sz="1400" dirty="0" smtClean="0"/>
              <a:t>Testmain.cpp</a:t>
            </a:r>
            <a:r>
              <a:rPr lang="zh-CN" altLang="en-US" sz="1400" dirty="0" smtClean="0"/>
              <a:t>。包含</a:t>
            </a:r>
            <a:r>
              <a:rPr lang="en-US" altLang="zh-CN" sz="1400" dirty="0" err="1" smtClean="0"/>
              <a:t>gmock.h</a:t>
            </a:r>
            <a:r>
              <a:rPr lang="zh-CN" altLang="en-US" sz="1400" dirty="0" smtClean="0"/>
              <a:t>文件，添加</a:t>
            </a:r>
            <a:r>
              <a:rPr lang="en-US" altLang="zh-CN" sz="1400" dirty="0" smtClean="0"/>
              <a:t>testing::</a:t>
            </a:r>
            <a:r>
              <a:rPr lang="en-US" altLang="zh-CN" sz="1400" dirty="0" err="1" smtClean="0"/>
              <a:t>InitGoogleMock</a:t>
            </a:r>
            <a:r>
              <a:rPr lang="en-US" altLang="zh-CN" sz="1400" dirty="0" smtClean="0"/>
              <a:t>();</a:t>
            </a:r>
            <a:endParaRPr lang="zh-CN" altLang="en-US" sz="1400" dirty="0"/>
          </a:p>
        </p:txBody>
      </p:sp>
      <p:pic>
        <p:nvPicPr>
          <p:cNvPr id="7" name="图片 6" descr="testmain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27584" y="5373216"/>
            <a:ext cx="4086796" cy="124794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100392" y="6381328"/>
            <a:ext cx="9361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 smtClean="0">
                <a:hlinkClick r:id="rId4" action="ppaction://hlinksldjump"/>
              </a:rPr>
              <a:t>返回目录</a:t>
            </a:r>
            <a:endParaRPr lang="zh-CN" altLang="en-US" sz="1000" dirty="0"/>
          </a:p>
        </p:txBody>
      </p:sp>
      <p:cxnSp>
        <p:nvCxnSpPr>
          <p:cNvPr id="10" name="直接箭头连接符 9"/>
          <p:cNvCxnSpPr/>
          <p:nvPr/>
        </p:nvCxnSpPr>
        <p:spPr>
          <a:xfrm>
            <a:off x="4067944" y="6237312"/>
            <a:ext cx="57606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788024" y="5877272"/>
            <a:ext cx="34563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>
                <a:solidFill>
                  <a:srgbClr val="FF0000"/>
                </a:solidFill>
              </a:rPr>
              <a:t>若该模块无</a:t>
            </a:r>
            <a:r>
              <a:rPr lang="en-US" altLang="zh-CN" sz="1200" dirty="0" smtClean="0">
                <a:solidFill>
                  <a:srgbClr val="FF0000"/>
                </a:solidFill>
              </a:rPr>
              <a:t>Test_main.cpp</a:t>
            </a:r>
            <a:r>
              <a:rPr lang="zh-CN" altLang="en-US" sz="1200" dirty="0" smtClean="0">
                <a:solidFill>
                  <a:srgbClr val="FF0000"/>
                </a:solidFill>
              </a:rPr>
              <a:t>，那么在</a:t>
            </a:r>
            <a:r>
              <a:rPr lang="en-US" altLang="zh-CN" sz="1200" dirty="0" err="1" smtClean="0">
                <a:solidFill>
                  <a:srgbClr val="FF0000"/>
                </a:solidFill>
              </a:rPr>
              <a:t>gtest</a:t>
            </a:r>
            <a:r>
              <a:rPr lang="en-US" altLang="zh-CN" sz="1200" dirty="0" smtClean="0">
                <a:solidFill>
                  <a:srgbClr val="FF0000"/>
                </a:solidFill>
              </a:rPr>
              <a:t>/Goni.mk</a:t>
            </a:r>
            <a:r>
              <a:rPr lang="zh-CN" altLang="en-US" sz="1200" dirty="0" smtClean="0">
                <a:solidFill>
                  <a:srgbClr val="FF0000"/>
                </a:solidFill>
              </a:rPr>
              <a:t>中一定包含库</a:t>
            </a:r>
            <a:r>
              <a:rPr lang="en-US" altLang="zh-CN" sz="1200" dirty="0" err="1" smtClean="0">
                <a:solidFill>
                  <a:srgbClr val="FF0000"/>
                </a:solidFill>
              </a:rPr>
              <a:t>libgtest_main</a:t>
            </a:r>
            <a:r>
              <a:rPr lang="zh-CN" altLang="en-US" sz="1200" dirty="0" smtClean="0">
                <a:solidFill>
                  <a:srgbClr val="FF0000"/>
                </a:solidFill>
              </a:rPr>
              <a:t>，</a:t>
            </a:r>
            <a:endParaRPr lang="en-US" altLang="zh-CN" sz="1200" dirty="0" smtClean="0">
              <a:solidFill>
                <a:srgbClr val="FF0000"/>
              </a:solidFill>
            </a:endParaRPr>
          </a:p>
          <a:p>
            <a:r>
              <a:rPr lang="zh-CN" altLang="en-US" sz="1200" dirty="0" smtClean="0">
                <a:solidFill>
                  <a:srgbClr val="FF0000"/>
                </a:solidFill>
              </a:rPr>
              <a:t>库中包含</a:t>
            </a:r>
            <a:r>
              <a:rPr lang="en-US" altLang="zh-CN" sz="1200" dirty="0" err="1" smtClean="0">
                <a:solidFill>
                  <a:srgbClr val="FF0000"/>
                </a:solidFill>
              </a:rPr>
              <a:t>gmock</a:t>
            </a:r>
            <a:r>
              <a:rPr lang="zh-CN" altLang="en-US" sz="1200" dirty="0" smtClean="0">
                <a:solidFill>
                  <a:srgbClr val="FF0000"/>
                </a:solidFill>
              </a:rPr>
              <a:t>，不需要再修改</a:t>
            </a:r>
            <a:endParaRPr lang="zh-CN" altLang="en-US" sz="1200" dirty="0">
              <a:solidFill>
                <a:srgbClr val="FF0000"/>
              </a:solidFill>
            </a:endParaRPr>
          </a:p>
        </p:txBody>
      </p:sp>
      <p:pic>
        <p:nvPicPr>
          <p:cNvPr id="12" name="图片 11" descr="Logo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236000" y="504000"/>
            <a:ext cx="1410750" cy="594000"/>
          </a:xfrm>
          <a:prstGeom prst="rect">
            <a:avLst/>
          </a:prstGeom>
        </p:spPr>
      </p:pic>
      <p:pic>
        <p:nvPicPr>
          <p:cNvPr id="13" name="图片 12" descr="iAutoLogo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52218" y="661035"/>
            <a:ext cx="2019582" cy="247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945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1E2709A3-B5DC-498B-9A7F-F35DFC2690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altLang="zh-CN" dirty="0"/>
          </a:p>
          <a:p>
            <a:pPr marL="0" indent="0" algn="ctr">
              <a:buNone/>
            </a:pPr>
            <a:endParaRPr lang="en-US" altLang="zh-CN" dirty="0"/>
          </a:p>
          <a:p>
            <a:pPr marL="0" indent="0" algn="ctr">
              <a:buNone/>
            </a:pPr>
            <a:endParaRPr lang="en-US" altLang="zh-CN" dirty="0"/>
          </a:p>
          <a:p>
            <a:pPr marL="0" indent="0" algn="ctr">
              <a:buNone/>
            </a:pPr>
            <a:endParaRPr lang="zh-CN" altLang="en-US" sz="6000" dirty="0"/>
          </a:p>
        </p:txBody>
      </p:sp>
      <p:sp>
        <p:nvSpPr>
          <p:cNvPr id="5" name="TextBox 4"/>
          <p:cNvSpPr txBox="1"/>
          <p:nvPr/>
        </p:nvSpPr>
        <p:spPr>
          <a:xfrm>
            <a:off x="611560" y="2420888"/>
            <a:ext cx="57606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/>
              <a:t>3.</a:t>
            </a:r>
            <a:r>
              <a:rPr lang="zh-CN" altLang="en-US" sz="1400" dirty="0" smtClean="0"/>
              <a:t>下面是待测接口</a:t>
            </a:r>
            <a:r>
              <a:rPr lang="en-US" altLang="zh-CN" sz="1400" dirty="0" smtClean="0"/>
              <a:t>FUNC::</a:t>
            </a:r>
            <a:r>
              <a:rPr lang="en-US" altLang="zh-CN" sz="1400" dirty="0" err="1" smtClean="0"/>
              <a:t>addORmin</a:t>
            </a:r>
            <a:r>
              <a:rPr lang="en-US" altLang="zh-CN" sz="1400" dirty="0" smtClean="0"/>
              <a:t>()</a:t>
            </a:r>
            <a:r>
              <a:rPr lang="zh-CN" altLang="en-US" sz="1400" dirty="0" smtClean="0"/>
              <a:t>，</a:t>
            </a:r>
            <a:r>
              <a:rPr lang="en-US" altLang="zh-CN" sz="1400" dirty="0" smtClean="0"/>
              <a:t>get()</a:t>
            </a:r>
            <a:r>
              <a:rPr lang="zh-CN" altLang="en-US" sz="1400" dirty="0" smtClean="0"/>
              <a:t>是</a:t>
            </a:r>
            <a:r>
              <a:rPr lang="en-US" altLang="zh-CN" sz="1400" dirty="0" smtClean="0"/>
              <a:t>FUNC</a:t>
            </a:r>
            <a:r>
              <a:rPr lang="zh-CN" altLang="en-US" sz="1400" dirty="0" smtClean="0"/>
              <a:t>类自身的接口，其返回值影响了分支的执行，因此我们将重新构造</a:t>
            </a:r>
            <a:r>
              <a:rPr lang="en-US" altLang="zh-CN" sz="1400" dirty="0" smtClean="0"/>
              <a:t>FUNC::get()</a:t>
            </a:r>
            <a:endParaRPr lang="zh-CN" altLang="en-US" sz="1400" dirty="0"/>
          </a:p>
        </p:txBody>
      </p:sp>
      <p:pic>
        <p:nvPicPr>
          <p:cNvPr id="8" name="图片 7" descr="Screenshot from 2018-08-07 21-30-18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99592" y="5085184"/>
            <a:ext cx="3456384" cy="1366810"/>
          </a:xfrm>
          <a:prstGeom prst="rect">
            <a:avLst/>
          </a:prstGeom>
        </p:spPr>
      </p:pic>
      <p:cxnSp>
        <p:nvCxnSpPr>
          <p:cNvPr id="10" name="直接箭头连接符 9"/>
          <p:cNvCxnSpPr/>
          <p:nvPr/>
        </p:nvCxnSpPr>
        <p:spPr>
          <a:xfrm>
            <a:off x="2123728" y="5373216"/>
            <a:ext cx="1008112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203848" y="5229200"/>
            <a:ext cx="208823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 smtClean="0">
                <a:solidFill>
                  <a:schemeClr val="bg1"/>
                </a:solidFill>
              </a:rPr>
              <a:t>Get</a:t>
            </a:r>
            <a:r>
              <a:rPr lang="zh-CN" altLang="en-US" sz="800" dirty="0" smtClean="0">
                <a:solidFill>
                  <a:schemeClr val="bg1"/>
                </a:solidFill>
              </a:rPr>
              <a:t>接口需要被</a:t>
            </a:r>
            <a:r>
              <a:rPr lang="en-US" altLang="zh-CN" sz="800" dirty="0" smtClean="0">
                <a:solidFill>
                  <a:schemeClr val="bg1"/>
                </a:solidFill>
              </a:rPr>
              <a:t>mock</a:t>
            </a:r>
            <a:endParaRPr lang="zh-CN" altLang="en-US" sz="800" dirty="0">
              <a:solidFill>
                <a:schemeClr val="bg1"/>
              </a:solidFill>
            </a:endParaRPr>
          </a:p>
        </p:txBody>
      </p:sp>
      <p:pic>
        <p:nvPicPr>
          <p:cNvPr id="9" name="图片 8" descr="Screenshot from 2018-08-07 21-30-50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99592" y="3356992"/>
            <a:ext cx="3456384" cy="1227677"/>
          </a:xfrm>
          <a:prstGeom prst="rect">
            <a:avLst/>
          </a:prstGeom>
        </p:spPr>
      </p:pic>
      <p:cxnSp>
        <p:nvCxnSpPr>
          <p:cNvPr id="12" name="直接箭头连接符 11"/>
          <p:cNvCxnSpPr/>
          <p:nvPr/>
        </p:nvCxnSpPr>
        <p:spPr>
          <a:xfrm>
            <a:off x="3491880" y="4293096"/>
            <a:ext cx="108012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683568" y="2996952"/>
            <a:ext cx="26642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 smtClean="0"/>
              <a:t>Func.cpp</a:t>
            </a:r>
            <a:r>
              <a:rPr lang="en-US" altLang="zh-CN" sz="1200" dirty="0" smtClean="0"/>
              <a:t>: FUNC</a:t>
            </a:r>
            <a:r>
              <a:rPr lang="zh-CN" altLang="en-US" sz="1200" dirty="0" smtClean="0"/>
              <a:t>类的定义</a:t>
            </a:r>
            <a:endParaRPr lang="zh-CN" altLang="en-US" sz="1200" dirty="0"/>
          </a:p>
        </p:txBody>
      </p:sp>
      <p:sp>
        <p:nvSpPr>
          <p:cNvPr id="14" name="TextBox 13"/>
          <p:cNvSpPr txBox="1"/>
          <p:nvPr/>
        </p:nvSpPr>
        <p:spPr>
          <a:xfrm>
            <a:off x="683568" y="4725144"/>
            <a:ext cx="26642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 err="1" smtClean="0"/>
              <a:t>Func.h</a:t>
            </a:r>
            <a:r>
              <a:rPr lang="en-US" altLang="zh-CN" sz="1200" dirty="0" smtClean="0"/>
              <a:t> : FUNC</a:t>
            </a:r>
            <a:r>
              <a:rPr lang="zh-CN" altLang="en-US" sz="1200" dirty="0" smtClean="0"/>
              <a:t>类的声明</a:t>
            </a:r>
            <a:endParaRPr lang="zh-CN" altLang="en-US" sz="1200" dirty="0"/>
          </a:p>
        </p:txBody>
      </p:sp>
      <p:sp>
        <p:nvSpPr>
          <p:cNvPr id="18" name="TextBox 17"/>
          <p:cNvSpPr txBox="1"/>
          <p:nvPr/>
        </p:nvSpPr>
        <p:spPr>
          <a:xfrm>
            <a:off x="4644008" y="4077072"/>
            <a:ext cx="302433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 smtClean="0">
                <a:solidFill>
                  <a:schemeClr val="accent2"/>
                </a:solidFill>
              </a:rPr>
              <a:t>由于</a:t>
            </a:r>
            <a:r>
              <a:rPr lang="en-US" altLang="zh-CN" sz="1000" dirty="0" smtClean="0">
                <a:solidFill>
                  <a:schemeClr val="accent2"/>
                </a:solidFill>
              </a:rPr>
              <a:t>mock</a:t>
            </a:r>
            <a:r>
              <a:rPr lang="zh-CN" altLang="en-US" sz="1000" dirty="0" smtClean="0">
                <a:solidFill>
                  <a:schemeClr val="accent2"/>
                </a:solidFill>
              </a:rPr>
              <a:t>基于多态的工作原理，必须保证想要</a:t>
            </a:r>
            <a:r>
              <a:rPr lang="en-US" altLang="zh-CN" sz="1000" dirty="0" smtClean="0">
                <a:solidFill>
                  <a:schemeClr val="accent2"/>
                </a:solidFill>
              </a:rPr>
              <a:t>mock</a:t>
            </a:r>
            <a:r>
              <a:rPr lang="zh-CN" altLang="en-US" sz="1000" dirty="0" smtClean="0">
                <a:solidFill>
                  <a:schemeClr val="accent2"/>
                </a:solidFill>
              </a:rPr>
              <a:t>的类成员函数是</a:t>
            </a:r>
            <a:r>
              <a:rPr lang="en-US" altLang="zh-CN" sz="1000" dirty="0" smtClean="0">
                <a:solidFill>
                  <a:schemeClr val="accent2"/>
                </a:solidFill>
              </a:rPr>
              <a:t>virtual</a:t>
            </a:r>
            <a:r>
              <a:rPr lang="zh-CN" altLang="en-US" sz="1000" dirty="0" smtClean="0">
                <a:solidFill>
                  <a:schemeClr val="accent2"/>
                </a:solidFill>
              </a:rPr>
              <a:t>，若非</a:t>
            </a:r>
            <a:r>
              <a:rPr lang="en-US" altLang="zh-CN" sz="1000" dirty="0" smtClean="0">
                <a:solidFill>
                  <a:schemeClr val="accent2"/>
                </a:solidFill>
              </a:rPr>
              <a:t>virtual</a:t>
            </a:r>
            <a:r>
              <a:rPr lang="zh-CN" altLang="en-US" sz="1000" dirty="0" smtClean="0">
                <a:solidFill>
                  <a:schemeClr val="accent2"/>
                </a:solidFill>
              </a:rPr>
              <a:t>，需要改成</a:t>
            </a:r>
            <a:r>
              <a:rPr lang="en-US" altLang="zh-CN" sz="1000" dirty="0" smtClean="0">
                <a:solidFill>
                  <a:schemeClr val="accent2"/>
                </a:solidFill>
              </a:rPr>
              <a:t>virtual</a:t>
            </a:r>
            <a:r>
              <a:rPr lang="zh-CN" altLang="en-US" sz="1000" dirty="0" smtClean="0">
                <a:solidFill>
                  <a:schemeClr val="accent2"/>
                </a:solidFill>
              </a:rPr>
              <a:t>。</a:t>
            </a:r>
            <a:r>
              <a:rPr lang="zh-CN" altLang="en-US" sz="800" dirty="0" smtClean="0">
                <a:solidFill>
                  <a:schemeClr val="accent2"/>
                </a:solidFill>
              </a:rPr>
              <a:t>这里指的是</a:t>
            </a:r>
            <a:r>
              <a:rPr lang="en-US" altLang="zh-CN" sz="800" dirty="0" smtClean="0">
                <a:solidFill>
                  <a:schemeClr val="accent2"/>
                </a:solidFill>
              </a:rPr>
              <a:t>get</a:t>
            </a:r>
            <a:r>
              <a:rPr lang="zh-CN" altLang="en-US" sz="800" dirty="0" smtClean="0">
                <a:solidFill>
                  <a:schemeClr val="accent2"/>
                </a:solidFill>
              </a:rPr>
              <a:t>接口必须为</a:t>
            </a:r>
            <a:r>
              <a:rPr lang="en-US" altLang="zh-CN" sz="800" dirty="0" smtClean="0">
                <a:solidFill>
                  <a:schemeClr val="accent2"/>
                </a:solidFill>
              </a:rPr>
              <a:t>virtual</a:t>
            </a:r>
            <a:endParaRPr lang="zh-CN" altLang="en-US" sz="800" dirty="0">
              <a:solidFill>
                <a:schemeClr val="accent2"/>
              </a:solidFill>
            </a:endParaRPr>
          </a:p>
        </p:txBody>
      </p:sp>
      <p:cxnSp>
        <p:nvCxnSpPr>
          <p:cNvPr id="19" name="直接箭头连接符 18"/>
          <p:cNvCxnSpPr/>
          <p:nvPr/>
        </p:nvCxnSpPr>
        <p:spPr>
          <a:xfrm>
            <a:off x="2267744" y="6021288"/>
            <a:ext cx="1008112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275856" y="5877272"/>
            <a:ext cx="208823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" dirty="0" smtClean="0">
                <a:solidFill>
                  <a:schemeClr val="bg1"/>
                </a:solidFill>
              </a:rPr>
              <a:t>Get</a:t>
            </a:r>
            <a:r>
              <a:rPr lang="zh-CN" altLang="en-US" sz="800" dirty="0" smtClean="0">
                <a:solidFill>
                  <a:schemeClr val="bg1"/>
                </a:solidFill>
              </a:rPr>
              <a:t>是自己类成员函数</a:t>
            </a:r>
            <a:endParaRPr lang="zh-CN" altLang="en-US" sz="800" dirty="0">
              <a:solidFill>
                <a:schemeClr val="bg1"/>
              </a:solidFill>
            </a:endParaRPr>
          </a:p>
        </p:txBody>
      </p:sp>
      <p:sp>
        <p:nvSpPr>
          <p:cNvPr id="16" name="标题 1">
            <a:extLst>
              <a:ext uri="{FF2B5EF4-FFF2-40B4-BE49-F238E27FC236}">
                <a16:creationId xmlns="" xmlns:a16="http://schemas.microsoft.com/office/drawing/2014/main" id="{BA1EB68F-01F7-4612-89A9-C240272B8A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7624" y="1124744"/>
            <a:ext cx="6343672" cy="709865"/>
          </a:xfrm>
        </p:spPr>
        <p:txBody>
          <a:bodyPr/>
          <a:lstStyle/>
          <a:p>
            <a:pPr algn="ctr"/>
            <a:r>
              <a:rPr lang="en-US" altLang="zh-CN" sz="2400" b="1" dirty="0" smtClean="0"/>
              <a:t>2.1 mock</a:t>
            </a:r>
            <a:r>
              <a:rPr lang="zh-CN" altLang="en-US" sz="2400" b="1" dirty="0" smtClean="0"/>
              <a:t>待测试类本身类的接口</a:t>
            </a:r>
            <a:endParaRPr lang="zh-CN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8100392" y="6381328"/>
            <a:ext cx="9361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 smtClean="0">
                <a:hlinkClick r:id="rId4" action="ppaction://hlinksldjump"/>
              </a:rPr>
              <a:t>返回目录</a:t>
            </a:r>
            <a:endParaRPr lang="zh-CN" altLang="en-US" sz="1000" dirty="0"/>
          </a:p>
        </p:txBody>
      </p:sp>
      <p:pic>
        <p:nvPicPr>
          <p:cNvPr id="17" name="图片 16" descr="Logo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236000" y="504000"/>
            <a:ext cx="1410750" cy="594000"/>
          </a:xfrm>
          <a:prstGeom prst="rect">
            <a:avLst/>
          </a:prstGeom>
        </p:spPr>
      </p:pic>
      <p:pic>
        <p:nvPicPr>
          <p:cNvPr id="20" name="图片 19" descr="iAutoLogo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52218" y="661035"/>
            <a:ext cx="2019582" cy="247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945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图片 35" descr="Screenshot from 2018-08-17 16-15-56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83568" y="2564904"/>
            <a:ext cx="4193791" cy="4203848"/>
          </a:xfrm>
          <a:prstGeom prst="rect">
            <a:avLst/>
          </a:prstGeom>
        </p:spPr>
      </p:pic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1E2709A3-B5DC-498B-9A7F-F35DFC2690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altLang="zh-CN" dirty="0"/>
          </a:p>
          <a:p>
            <a:pPr marL="0" indent="0" algn="ctr">
              <a:buNone/>
            </a:pPr>
            <a:endParaRPr lang="en-US" altLang="zh-CN" dirty="0"/>
          </a:p>
          <a:p>
            <a:pPr marL="0" indent="0" algn="ctr">
              <a:buNone/>
            </a:pPr>
            <a:endParaRPr lang="en-US" altLang="zh-CN" dirty="0"/>
          </a:p>
        </p:txBody>
      </p:sp>
      <p:sp>
        <p:nvSpPr>
          <p:cNvPr id="9" name="TextBox 8"/>
          <p:cNvSpPr txBox="1"/>
          <p:nvPr/>
        </p:nvSpPr>
        <p:spPr>
          <a:xfrm>
            <a:off x="539552" y="2132856"/>
            <a:ext cx="4824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4.Gtest</a:t>
            </a:r>
            <a:r>
              <a:rPr lang="zh-CN" altLang="en-US" dirty="0" smtClean="0"/>
              <a:t>文件实现</a:t>
            </a:r>
            <a:r>
              <a:rPr lang="en-US" altLang="zh-CN" dirty="0" err="1" smtClean="0"/>
              <a:t>gmock</a:t>
            </a:r>
            <a:endParaRPr lang="zh-CN" altLang="en-US" dirty="0"/>
          </a:p>
        </p:txBody>
      </p:sp>
      <p:cxnSp>
        <p:nvCxnSpPr>
          <p:cNvPr id="13" name="直接箭头连接符 12"/>
          <p:cNvCxnSpPr/>
          <p:nvPr/>
        </p:nvCxnSpPr>
        <p:spPr>
          <a:xfrm>
            <a:off x="1979712" y="2708920"/>
            <a:ext cx="108012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203848" y="2564904"/>
            <a:ext cx="13681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/>
              <a:t>加头文件</a:t>
            </a:r>
            <a:endParaRPr lang="zh-CN" altLang="en-US" sz="1200" dirty="0"/>
          </a:p>
        </p:txBody>
      </p:sp>
      <p:cxnSp>
        <p:nvCxnSpPr>
          <p:cNvPr id="17" name="直接箭头连接符 16"/>
          <p:cNvCxnSpPr>
            <a:endCxn id="19" idx="1"/>
          </p:cNvCxnSpPr>
          <p:nvPr/>
        </p:nvCxnSpPr>
        <p:spPr>
          <a:xfrm flipV="1">
            <a:off x="1331640" y="4272191"/>
            <a:ext cx="1728192" cy="59696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/>
          <p:nvPr/>
        </p:nvCxnSpPr>
        <p:spPr>
          <a:xfrm>
            <a:off x="3203848" y="6525344"/>
            <a:ext cx="504056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3059832" y="4149080"/>
            <a:ext cx="30963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 smtClean="0"/>
              <a:t>Mock</a:t>
            </a:r>
            <a:r>
              <a:rPr lang="zh-CN" altLang="en-US" sz="1000" dirty="0" smtClean="0"/>
              <a:t>一个类，继承需要被构造的类</a:t>
            </a:r>
            <a:r>
              <a:rPr lang="en-US" altLang="zh-CN" sz="1000" dirty="0" smtClean="0"/>
              <a:t>FUNC</a:t>
            </a:r>
            <a:endParaRPr lang="zh-CN" altLang="en-US" sz="1000" dirty="0"/>
          </a:p>
        </p:txBody>
      </p:sp>
      <p:cxnSp>
        <p:nvCxnSpPr>
          <p:cNvPr id="23" name="直接箭头连接符 22"/>
          <p:cNvCxnSpPr>
            <a:endCxn id="26" idx="1"/>
          </p:cNvCxnSpPr>
          <p:nvPr/>
        </p:nvCxnSpPr>
        <p:spPr>
          <a:xfrm flipV="1">
            <a:off x="2267744" y="4950460"/>
            <a:ext cx="1080120" cy="19744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3347864" y="4581128"/>
            <a:ext cx="230425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en-US" altLang="zh-CN" sz="1000" b="1" dirty="0" smtClean="0"/>
              <a:t>MOCK_METHOD#1(#2, #3(#4) )</a:t>
            </a:r>
          </a:p>
          <a:p>
            <a:pPr latinLnBrk="1"/>
            <a:r>
              <a:rPr lang="en-US" altLang="zh-CN" sz="800" dirty="0" smtClean="0"/>
              <a:t>#1</a:t>
            </a:r>
            <a:r>
              <a:rPr lang="zh-CN" altLang="en-US" sz="800" dirty="0" smtClean="0"/>
              <a:t>表示你要</a:t>
            </a:r>
            <a:r>
              <a:rPr lang="en-US" altLang="zh-CN" sz="800" dirty="0" smtClean="0"/>
              <a:t>mock</a:t>
            </a:r>
            <a:r>
              <a:rPr lang="zh-CN" altLang="en-US" sz="800" dirty="0" smtClean="0"/>
              <a:t>的方法共有几个参数</a:t>
            </a:r>
            <a:endParaRPr lang="en-US" altLang="zh-CN" sz="800" dirty="0" smtClean="0"/>
          </a:p>
          <a:p>
            <a:pPr latinLnBrk="1"/>
            <a:r>
              <a:rPr lang="en-US" altLang="zh-CN" sz="800" dirty="0" smtClean="0"/>
              <a:t>#2</a:t>
            </a:r>
            <a:r>
              <a:rPr lang="zh-CN" altLang="en-US" sz="800" dirty="0" smtClean="0"/>
              <a:t>是你要</a:t>
            </a:r>
            <a:r>
              <a:rPr lang="en-US" altLang="zh-CN" sz="800" dirty="0" smtClean="0"/>
              <a:t>mock</a:t>
            </a:r>
            <a:r>
              <a:rPr lang="zh-CN" altLang="en-US" sz="800" dirty="0" smtClean="0"/>
              <a:t>的方法名称！</a:t>
            </a:r>
            <a:endParaRPr lang="en-US" altLang="zh-CN" sz="800" dirty="0" smtClean="0"/>
          </a:p>
          <a:p>
            <a:pPr latinLnBrk="1"/>
            <a:r>
              <a:rPr lang="en-US" altLang="zh-CN" sz="800" dirty="0" smtClean="0"/>
              <a:t>#3</a:t>
            </a:r>
            <a:r>
              <a:rPr lang="zh-CN" altLang="en-US" sz="800" dirty="0" smtClean="0"/>
              <a:t>表示这个方法的返回值类型。</a:t>
            </a:r>
            <a:endParaRPr lang="en-US" altLang="zh-CN" sz="800" dirty="0" smtClean="0"/>
          </a:p>
          <a:p>
            <a:pPr latinLnBrk="1"/>
            <a:r>
              <a:rPr lang="en-US" altLang="zh-CN" sz="800" dirty="0" smtClean="0"/>
              <a:t>#4</a:t>
            </a:r>
            <a:r>
              <a:rPr lang="zh-CN" altLang="en-US" sz="800" dirty="0" smtClean="0"/>
              <a:t>是这个方法具体的参数，</a:t>
            </a:r>
            <a:endParaRPr lang="en-US" altLang="zh-CN" sz="800" dirty="0" smtClean="0"/>
          </a:p>
        </p:txBody>
      </p:sp>
      <p:sp>
        <p:nvSpPr>
          <p:cNvPr id="31" name="TextBox 30"/>
          <p:cNvSpPr txBox="1"/>
          <p:nvPr/>
        </p:nvSpPr>
        <p:spPr>
          <a:xfrm>
            <a:off x="3779912" y="6309320"/>
            <a:ext cx="280831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b="1" dirty="0" smtClean="0"/>
              <a:t>ON_CALL(#1, #2(#3)).</a:t>
            </a:r>
            <a:r>
              <a:rPr lang="en-US" altLang="zh-CN" sz="900" b="1" dirty="0" err="1" smtClean="0"/>
              <a:t>WillByDefault</a:t>
            </a:r>
            <a:r>
              <a:rPr lang="en-US" altLang="zh-CN" sz="900" b="1" dirty="0" smtClean="0"/>
              <a:t>(Return(#4));</a:t>
            </a:r>
          </a:p>
          <a:p>
            <a:r>
              <a:rPr lang="en-US" altLang="zh-CN" sz="900" dirty="0" smtClean="0"/>
              <a:t>#1</a:t>
            </a:r>
            <a:r>
              <a:rPr lang="zh-CN" altLang="en-US" sz="900" dirty="0" smtClean="0"/>
              <a:t>表示</a:t>
            </a:r>
            <a:r>
              <a:rPr lang="en-US" altLang="zh-CN" sz="900" dirty="0" smtClean="0"/>
              <a:t>mock</a:t>
            </a:r>
            <a:r>
              <a:rPr lang="zh-CN" altLang="en-US" sz="900" dirty="0" smtClean="0"/>
              <a:t>对象， </a:t>
            </a:r>
            <a:r>
              <a:rPr lang="en-US" altLang="zh-CN" sz="900" dirty="0" smtClean="0"/>
              <a:t>#2</a:t>
            </a:r>
            <a:r>
              <a:rPr lang="zh-CN" altLang="en-US" sz="900" dirty="0" smtClean="0"/>
              <a:t>表示想定义的那个方法名称， </a:t>
            </a:r>
            <a:r>
              <a:rPr lang="en-US" altLang="zh-CN" sz="900" dirty="0" smtClean="0"/>
              <a:t>#3</a:t>
            </a:r>
            <a:r>
              <a:rPr lang="zh-CN" altLang="en-US" sz="900" dirty="0" smtClean="0"/>
              <a:t>表示</a:t>
            </a:r>
            <a:r>
              <a:rPr lang="en-US" altLang="zh-CN" sz="900" dirty="0" err="1" smtClean="0"/>
              <a:t>readBuf</a:t>
            </a:r>
            <a:r>
              <a:rPr lang="zh-CN" altLang="en-US" sz="900" dirty="0" smtClean="0"/>
              <a:t>方法的参数， </a:t>
            </a:r>
            <a:r>
              <a:rPr lang="en-US" altLang="zh-CN" sz="900" dirty="0" smtClean="0"/>
              <a:t>#4</a:t>
            </a:r>
            <a:r>
              <a:rPr lang="zh-CN" altLang="en-US" sz="900" dirty="0" smtClean="0"/>
              <a:t>表示返回值</a:t>
            </a:r>
            <a:endParaRPr lang="zh-CN" altLang="en-US" sz="900" dirty="0"/>
          </a:p>
        </p:txBody>
      </p:sp>
      <p:sp>
        <p:nvSpPr>
          <p:cNvPr id="32" name="TextBox 31"/>
          <p:cNvSpPr txBox="1"/>
          <p:nvPr/>
        </p:nvSpPr>
        <p:spPr>
          <a:xfrm>
            <a:off x="3491880" y="5373216"/>
            <a:ext cx="482453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b="1" dirty="0" smtClean="0"/>
              <a:t>EXPECT_CALL(#1,#2(#3)).</a:t>
            </a:r>
            <a:r>
              <a:rPr lang="en-US" altLang="zh-CN" sz="900" b="1" dirty="0" err="1" smtClean="0"/>
              <a:t>WillOnce</a:t>
            </a:r>
            <a:r>
              <a:rPr lang="en-US" altLang="zh-CN" sz="900" b="1" dirty="0" smtClean="0"/>
              <a:t>(Return(false)).</a:t>
            </a:r>
            <a:r>
              <a:rPr lang="en-US" altLang="zh-CN" sz="900" b="1" dirty="0" err="1" smtClean="0"/>
              <a:t>WillRepeadedly</a:t>
            </a:r>
            <a:r>
              <a:rPr lang="en-US" altLang="zh-CN" sz="900" b="1" dirty="0" smtClean="0"/>
              <a:t>(Return(true));</a:t>
            </a:r>
          </a:p>
          <a:p>
            <a:r>
              <a:rPr lang="en-US" altLang="zh-CN" sz="900" dirty="0" smtClean="0"/>
              <a:t>#1</a:t>
            </a:r>
            <a:r>
              <a:rPr lang="zh-CN" altLang="en-US" sz="900" dirty="0" smtClean="0"/>
              <a:t>表示</a:t>
            </a:r>
            <a:r>
              <a:rPr lang="en-US" altLang="zh-CN" sz="900" dirty="0" smtClean="0"/>
              <a:t>mock</a:t>
            </a:r>
            <a:r>
              <a:rPr lang="zh-CN" altLang="en-US" sz="900" dirty="0" smtClean="0"/>
              <a:t>对象， </a:t>
            </a:r>
            <a:r>
              <a:rPr lang="en-US" altLang="zh-CN" sz="900" dirty="0" smtClean="0"/>
              <a:t>#2</a:t>
            </a:r>
            <a:r>
              <a:rPr lang="zh-CN" altLang="en-US" sz="900" dirty="0" smtClean="0"/>
              <a:t>表示想定义的那个方法名称， </a:t>
            </a:r>
            <a:r>
              <a:rPr lang="en-US" altLang="zh-CN" sz="900" dirty="0" smtClean="0"/>
              <a:t>#3</a:t>
            </a:r>
            <a:r>
              <a:rPr lang="zh-CN" altLang="en-US" sz="900" dirty="0" smtClean="0"/>
              <a:t>表示</a:t>
            </a:r>
            <a:r>
              <a:rPr lang="en-US" altLang="zh-CN" sz="900" dirty="0" err="1" smtClean="0"/>
              <a:t>readBuf</a:t>
            </a:r>
            <a:r>
              <a:rPr lang="zh-CN" altLang="en-US" sz="900" dirty="0" smtClean="0"/>
              <a:t>方法的参数， </a:t>
            </a:r>
            <a:r>
              <a:rPr lang="en-US" altLang="zh-CN" sz="900" dirty="0" err="1" smtClean="0"/>
              <a:t>WillOnce</a:t>
            </a:r>
            <a:r>
              <a:rPr lang="zh-CN" altLang="en-US" sz="900" dirty="0" smtClean="0"/>
              <a:t>表示第一次期待的动作</a:t>
            </a:r>
            <a:r>
              <a:rPr lang="en-US" altLang="zh-CN" sz="900" dirty="0" smtClean="0"/>
              <a:t>, </a:t>
            </a:r>
            <a:r>
              <a:rPr lang="en-US" altLang="zh-CN" sz="900" dirty="0" err="1" smtClean="0"/>
              <a:t>WillRepeadedly</a:t>
            </a:r>
            <a:r>
              <a:rPr lang="zh-CN" altLang="en-US" sz="900" dirty="0" smtClean="0"/>
              <a:t>表示后几次期待动作均一致</a:t>
            </a:r>
            <a:endParaRPr lang="zh-CN" altLang="en-US" sz="900" dirty="0"/>
          </a:p>
        </p:txBody>
      </p:sp>
      <p:cxnSp>
        <p:nvCxnSpPr>
          <p:cNvPr id="33" name="直接箭头连接符 32"/>
          <p:cNvCxnSpPr>
            <a:endCxn id="32" idx="1"/>
          </p:cNvCxnSpPr>
          <p:nvPr/>
        </p:nvCxnSpPr>
        <p:spPr>
          <a:xfrm flipV="1">
            <a:off x="2123728" y="5627132"/>
            <a:ext cx="1368152" cy="25014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2987824" y="3140968"/>
            <a:ext cx="25202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" dirty="0" smtClean="0">
                <a:solidFill>
                  <a:schemeClr val="accent2"/>
                </a:solidFill>
              </a:rPr>
              <a:t>*若本次待测接口</a:t>
            </a:r>
            <a:r>
              <a:rPr lang="en-US" altLang="zh-CN" sz="800" dirty="0" err="1" smtClean="0">
                <a:solidFill>
                  <a:schemeClr val="accent2"/>
                </a:solidFill>
              </a:rPr>
              <a:t>addORmin</a:t>
            </a:r>
            <a:r>
              <a:rPr lang="en-US" altLang="zh-CN" sz="800" dirty="0" smtClean="0">
                <a:solidFill>
                  <a:schemeClr val="accent2"/>
                </a:solidFill>
              </a:rPr>
              <a:t>()</a:t>
            </a:r>
            <a:r>
              <a:rPr lang="zh-CN" altLang="en-US" sz="800" dirty="0" smtClean="0">
                <a:solidFill>
                  <a:schemeClr val="accent2"/>
                </a:solidFill>
              </a:rPr>
              <a:t>也需要被</a:t>
            </a:r>
            <a:r>
              <a:rPr lang="en-US" altLang="zh-CN" sz="800" dirty="0" smtClean="0">
                <a:solidFill>
                  <a:schemeClr val="accent2"/>
                </a:solidFill>
              </a:rPr>
              <a:t>mock</a:t>
            </a:r>
            <a:r>
              <a:rPr lang="zh-CN" altLang="en-US" sz="800" dirty="0" smtClean="0">
                <a:solidFill>
                  <a:schemeClr val="accent2"/>
                </a:solidFill>
              </a:rPr>
              <a:t>，</a:t>
            </a:r>
            <a:endParaRPr lang="en-US" altLang="zh-CN" sz="800" dirty="0" smtClean="0">
              <a:solidFill>
                <a:schemeClr val="accent2"/>
              </a:solidFill>
            </a:endParaRPr>
          </a:p>
          <a:p>
            <a:r>
              <a:rPr lang="zh-CN" altLang="en-US" sz="800" dirty="0" smtClean="0">
                <a:solidFill>
                  <a:schemeClr val="accent2"/>
                </a:solidFill>
              </a:rPr>
              <a:t>那么</a:t>
            </a:r>
            <a:r>
              <a:rPr lang="en-US" altLang="zh-CN" sz="800" dirty="0" smtClean="0">
                <a:solidFill>
                  <a:schemeClr val="accent2"/>
                </a:solidFill>
              </a:rPr>
              <a:t>mock</a:t>
            </a:r>
            <a:r>
              <a:rPr lang="zh-CN" altLang="en-US" sz="800" dirty="0" smtClean="0">
                <a:solidFill>
                  <a:schemeClr val="accent2"/>
                </a:solidFill>
              </a:rPr>
              <a:t>类本身包含</a:t>
            </a:r>
            <a:r>
              <a:rPr lang="en-US" altLang="zh-CN" sz="800" dirty="0" err="1" smtClean="0">
                <a:solidFill>
                  <a:schemeClr val="accent2"/>
                </a:solidFill>
              </a:rPr>
              <a:t>addORmin</a:t>
            </a:r>
            <a:r>
              <a:rPr lang="zh-CN" altLang="en-US" sz="800" dirty="0" smtClean="0">
                <a:solidFill>
                  <a:schemeClr val="accent2"/>
                </a:solidFill>
              </a:rPr>
              <a:t>接口，</a:t>
            </a:r>
            <a:r>
              <a:rPr lang="en-US" altLang="zh-CN" sz="800" dirty="0" err="1" smtClean="0">
                <a:solidFill>
                  <a:schemeClr val="accent2"/>
                </a:solidFill>
              </a:rPr>
              <a:t>mock.addORmin</a:t>
            </a:r>
            <a:r>
              <a:rPr lang="en-US" altLang="zh-CN" sz="800" dirty="0" smtClean="0">
                <a:solidFill>
                  <a:schemeClr val="accent2"/>
                </a:solidFill>
              </a:rPr>
              <a:t>()</a:t>
            </a:r>
            <a:r>
              <a:rPr lang="zh-CN" altLang="en-US" sz="800" dirty="0" smtClean="0">
                <a:solidFill>
                  <a:schemeClr val="accent2"/>
                </a:solidFill>
              </a:rPr>
              <a:t>调用的是</a:t>
            </a:r>
            <a:r>
              <a:rPr lang="en-US" altLang="zh-CN" sz="800" dirty="0" smtClean="0">
                <a:solidFill>
                  <a:schemeClr val="accent2"/>
                </a:solidFill>
              </a:rPr>
              <a:t>mock</a:t>
            </a:r>
            <a:r>
              <a:rPr lang="zh-CN" altLang="en-US" sz="800" dirty="0" smtClean="0">
                <a:solidFill>
                  <a:schemeClr val="accent2"/>
                </a:solidFill>
              </a:rPr>
              <a:t>类的接口，无法测试到源文件的待测接口，可使用</a:t>
            </a:r>
            <a:r>
              <a:rPr lang="en-US" altLang="zh-CN" sz="800" dirty="0" err="1" smtClean="0">
                <a:solidFill>
                  <a:schemeClr val="accent2"/>
                </a:solidFill>
              </a:rPr>
              <a:t>mock.FUNC</a:t>
            </a:r>
            <a:r>
              <a:rPr lang="en-US" altLang="zh-CN" sz="800" dirty="0" smtClean="0">
                <a:solidFill>
                  <a:schemeClr val="accent2"/>
                </a:solidFill>
              </a:rPr>
              <a:t>::</a:t>
            </a:r>
            <a:r>
              <a:rPr lang="en-US" altLang="zh-CN" sz="800" dirty="0" err="1" smtClean="0">
                <a:solidFill>
                  <a:schemeClr val="accent2"/>
                </a:solidFill>
              </a:rPr>
              <a:t>addORmin</a:t>
            </a:r>
            <a:r>
              <a:rPr lang="en-US" altLang="zh-CN" sz="800" dirty="0" smtClean="0">
                <a:solidFill>
                  <a:schemeClr val="accent2"/>
                </a:solidFill>
              </a:rPr>
              <a:t>()</a:t>
            </a:r>
            <a:r>
              <a:rPr lang="zh-CN" altLang="en-US" sz="800" dirty="0" smtClean="0">
                <a:solidFill>
                  <a:schemeClr val="accent2"/>
                </a:solidFill>
              </a:rPr>
              <a:t>这种调用方法实现</a:t>
            </a:r>
            <a:endParaRPr lang="en-US" altLang="zh-CN" sz="800" dirty="0" smtClean="0">
              <a:solidFill>
                <a:schemeClr val="accent2"/>
              </a:solidFill>
            </a:endParaRPr>
          </a:p>
        </p:txBody>
      </p:sp>
      <p:cxnSp>
        <p:nvCxnSpPr>
          <p:cNvPr id="22" name="直接箭头连接符 21"/>
          <p:cNvCxnSpPr>
            <a:endCxn id="20" idx="1"/>
          </p:cNvCxnSpPr>
          <p:nvPr/>
        </p:nvCxnSpPr>
        <p:spPr>
          <a:xfrm flipV="1">
            <a:off x="1331640" y="3494911"/>
            <a:ext cx="1656184" cy="137424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标题 1">
            <a:extLst>
              <a:ext uri="{FF2B5EF4-FFF2-40B4-BE49-F238E27FC236}">
                <a16:creationId xmlns="" xmlns:a16="http://schemas.microsoft.com/office/drawing/2014/main" id="{BA1EB68F-01F7-4612-89A9-C240272B8A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3648" y="1124744"/>
            <a:ext cx="6343672" cy="709865"/>
          </a:xfrm>
        </p:spPr>
        <p:txBody>
          <a:bodyPr/>
          <a:lstStyle/>
          <a:p>
            <a:pPr algn="ctr"/>
            <a:r>
              <a:rPr lang="en-US" altLang="zh-CN" sz="2400" b="1" dirty="0" smtClean="0"/>
              <a:t>2.1.1 MOCK_METHOD</a:t>
            </a:r>
            <a:r>
              <a:rPr lang="zh-CN" altLang="en-US" sz="2400" b="1" dirty="0" smtClean="0"/>
              <a:t>，</a:t>
            </a:r>
            <a:r>
              <a:rPr lang="en-US" altLang="zh-CN" sz="2400" b="1" dirty="0" smtClean="0"/>
              <a:t>EXPECT_CALL</a:t>
            </a:r>
            <a:r>
              <a:rPr lang="zh-CN" altLang="en-US" sz="2400" b="1" dirty="0" smtClean="0"/>
              <a:t>，</a:t>
            </a:r>
            <a:r>
              <a:rPr lang="en-US" altLang="zh-CN" sz="2400" b="1" dirty="0" smtClean="0"/>
              <a:t>ON_CALL</a:t>
            </a:r>
            <a:r>
              <a:rPr lang="zh-CN" altLang="en-US" sz="2400" b="1" dirty="0" smtClean="0"/>
              <a:t>使用方法</a:t>
            </a:r>
            <a:endParaRPr lang="zh-CN" altLang="en-US" sz="2400" dirty="0"/>
          </a:p>
        </p:txBody>
      </p:sp>
      <p:sp>
        <p:nvSpPr>
          <p:cNvPr id="24" name="TextBox 23"/>
          <p:cNvSpPr txBox="1"/>
          <p:nvPr/>
        </p:nvSpPr>
        <p:spPr>
          <a:xfrm>
            <a:off x="8100392" y="6381328"/>
            <a:ext cx="9361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 smtClean="0">
                <a:hlinkClick r:id="rId3" action="ppaction://hlinksldjump"/>
              </a:rPr>
              <a:t>返回目录</a:t>
            </a:r>
            <a:endParaRPr lang="zh-CN" altLang="en-US" sz="1000" dirty="0"/>
          </a:p>
        </p:txBody>
      </p:sp>
      <p:pic>
        <p:nvPicPr>
          <p:cNvPr id="21" name="图片 20" descr="Logo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236000" y="504000"/>
            <a:ext cx="1410750" cy="594000"/>
          </a:xfrm>
          <a:prstGeom prst="rect">
            <a:avLst/>
          </a:prstGeom>
        </p:spPr>
      </p:pic>
      <p:pic>
        <p:nvPicPr>
          <p:cNvPr id="27" name="图片 26" descr="iAutoLogo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52218" y="661035"/>
            <a:ext cx="2019582" cy="247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945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827584" y="2204864"/>
            <a:ext cx="7704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EXPECT_CALL</a:t>
            </a:r>
            <a:r>
              <a:rPr lang="zh-CN" altLang="en-US" dirty="0" smtClean="0"/>
              <a:t>和</a:t>
            </a:r>
            <a:r>
              <a:rPr lang="en-US" altLang="zh-CN" dirty="0" smtClean="0"/>
              <a:t>ON_CALL</a:t>
            </a:r>
            <a:r>
              <a:rPr lang="zh-CN" altLang="en-US" dirty="0" smtClean="0"/>
              <a:t>都有设定作用，</a:t>
            </a:r>
            <a:r>
              <a:rPr lang="en-US" altLang="zh-CN" dirty="0" smtClean="0"/>
              <a:t>ON_CALL</a:t>
            </a:r>
            <a:r>
              <a:rPr lang="zh-CN" altLang="en-US" dirty="0" smtClean="0"/>
              <a:t>只能对返回值设定</a:t>
            </a:r>
            <a:endParaRPr lang="zh-CN" altLang="en-US" dirty="0"/>
          </a:p>
        </p:txBody>
      </p:sp>
      <p:sp>
        <p:nvSpPr>
          <p:cNvPr id="9" name="标题 1">
            <a:extLst>
              <a:ext uri="{FF2B5EF4-FFF2-40B4-BE49-F238E27FC236}">
                <a16:creationId xmlns="" xmlns:a16="http://schemas.microsoft.com/office/drawing/2014/main" id="{BA1EB68F-01F7-4612-89A9-C240272B8A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7624" y="1124744"/>
            <a:ext cx="6343672" cy="709865"/>
          </a:xfrm>
        </p:spPr>
        <p:txBody>
          <a:bodyPr/>
          <a:lstStyle/>
          <a:p>
            <a:pPr algn="ctr"/>
            <a:r>
              <a:rPr lang="en-US" altLang="zh-CN" sz="2400" b="1" dirty="0" smtClean="0"/>
              <a:t>2.1.1 MOCK_METHOD</a:t>
            </a:r>
            <a:r>
              <a:rPr lang="zh-CN" altLang="en-US" sz="2400" b="1" dirty="0" smtClean="0"/>
              <a:t>，</a:t>
            </a:r>
            <a:r>
              <a:rPr lang="en-US" altLang="zh-CN" sz="2400" b="1" dirty="0" smtClean="0"/>
              <a:t>EXPECT_CALL</a:t>
            </a:r>
            <a:r>
              <a:rPr lang="zh-CN" altLang="en-US" sz="2400" b="1" dirty="0" smtClean="0"/>
              <a:t>，</a:t>
            </a:r>
            <a:r>
              <a:rPr lang="en-US" altLang="zh-CN" sz="2400" b="1" dirty="0" smtClean="0"/>
              <a:t>ON_CALL</a:t>
            </a:r>
            <a:r>
              <a:rPr lang="zh-CN" altLang="en-US" sz="2400" b="1" dirty="0" smtClean="0"/>
              <a:t>使用方法</a:t>
            </a:r>
            <a:endParaRPr lang="zh-CN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8100392" y="6381328"/>
            <a:ext cx="9361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 smtClean="0">
                <a:hlinkClick r:id="rId2" action="ppaction://hlinksldjump"/>
              </a:rPr>
              <a:t>返回目录</a:t>
            </a:r>
            <a:endParaRPr lang="zh-CN" altLang="en-US" sz="1000" dirty="0"/>
          </a:p>
        </p:txBody>
      </p:sp>
      <p:sp>
        <p:nvSpPr>
          <p:cNvPr id="14" name="内容占位符 13"/>
          <p:cNvSpPr>
            <a:spLocks noGrp="1"/>
          </p:cNvSpPr>
          <p:nvPr>
            <p:ph idx="1"/>
          </p:nvPr>
        </p:nvSpPr>
        <p:spPr>
          <a:xfrm>
            <a:off x="899592" y="2708920"/>
            <a:ext cx="7740066" cy="3748112"/>
          </a:xfrm>
        </p:spPr>
        <p:txBody>
          <a:bodyPr>
            <a:normAutofit/>
          </a:bodyPr>
          <a:lstStyle/>
          <a:p>
            <a:r>
              <a:rPr lang="zh-CN" altLang="en-US" sz="1400" b="1" dirty="0" smtClean="0"/>
              <a:t>若只对返回值进行设定，用</a:t>
            </a:r>
            <a:r>
              <a:rPr lang="en-US" altLang="zh-CN" sz="1400" b="1" dirty="0" smtClean="0"/>
              <a:t>ON_CALL</a:t>
            </a:r>
            <a:r>
              <a:rPr lang="zh-CN" altLang="en-US" sz="1400" b="1" dirty="0" smtClean="0"/>
              <a:t>即可，但要有一个</a:t>
            </a:r>
            <a:r>
              <a:rPr lang="en-US" altLang="zh-CN" sz="1400" b="1" dirty="0" smtClean="0"/>
              <a:t>EXPECT_CALL</a:t>
            </a:r>
            <a:r>
              <a:rPr lang="zh-CN" altLang="en-US" sz="1400" b="1" dirty="0" smtClean="0"/>
              <a:t>配合，否则会报警告</a:t>
            </a:r>
            <a:endParaRPr lang="en-US" altLang="zh-CN" sz="1400" b="1" dirty="0" smtClean="0"/>
          </a:p>
          <a:p>
            <a:pPr>
              <a:buNone/>
            </a:pPr>
            <a:r>
              <a:rPr lang="zh-CN" altLang="en-US" sz="1000" dirty="0" smtClean="0"/>
              <a:t>例：</a:t>
            </a:r>
            <a:r>
              <a:rPr lang="en-US" altLang="zh-CN" sz="1000" dirty="0" smtClean="0"/>
              <a:t> EXPECT_CALL(</a:t>
            </a:r>
            <a:r>
              <a:rPr lang="en-US" altLang="zh-CN" sz="1000" dirty="0" err="1" smtClean="0"/>
              <a:t>mock,get</a:t>
            </a:r>
            <a:r>
              <a:rPr lang="en-US" altLang="zh-CN" sz="1000" dirty="0" smtClean="0"/>
              <a:t>());//</a:t>
            </a:r>
            <a:r>
              <a:rPr lang="zh-CN" altLang="en-US" sz="1000" dirty="0" smtClean="0">
                <a:solidFill>
                  <a:srgbClr val="FF0000"/>
                </a:solidFill>
              </a:rPr>
              <a:t>默认</a:t>
            </a:r>
            <a:r>
              <a:rPr lang="en-US" altLang="zh-CN" sz="1000" dirty="0" smtClean="0">
                <a:solidFill>
                  <a:srgbClr val="FF0000"/>
                </a:solidFill>
              </a:rPr>
              <a:t>Times</a:t>
            </a:r>
            <a:r>
              <a:rPr lang="zh-CN" altLang="en-US" sz="1000" dirty="0" smtClean="0">
                <a:solidFill>
                  <a:srgbClr val="FF0000"/>
                </a:solidFill>
              </a:rPr>
              <a:t>为</a:t>
            </a:r>
            <a:r>
              <a:rPr lang="en-US" altLang="zh-CN" sz="1000" dirty="0" smtClean="0">
                <a:solidFill>
                  <a:srgbClr val="FF0000"/>
                </a:solidFill>
              </a:rPr>
              <a:t>1</a:t>
            </a:r>
          </a:p>
          <a:p>
            <a:pPr>
              <a:buNone/>
            </a:pPr>
            <a:r>
              <a:rPr lang="en-US" altLang="zh-CN" sz="1000" dirty="0" smtClean="0"/>
              <a:t>        ON_CALL(</a:t>
            </a:r>
            <a:r>
              <a:rPr lang="en-US" altLang="zh-CN" sz="1000" dirty="0" err="1" smtClean="0"/>
              <a:t>mock,get</a:t>
            </a:r>
            <a:r>
              <a:rPr lang="en-US" altLang="zh-CN" sz="1000" dirty="0" smtClean="0"/>
              <a:t>()).</a:t>
            </a:r>
            <a:r>
              <a:rPr lang="en-US" altLang="zh-CN" sz="1000" dirty="0" err="1" smtClean="0"/>
              <a:t>WillByDefault</a:t>
            </a:r>
            <a:r>
              <a:rPr lang="en-US" altLang="zh-CN" sz="1000" dirty="0" smtClean="0"/>
              <a:t>(Return(false));</a:t>
            </a:r>
          </a:p>
          <a:p>
            <a:r>
              <a:rPr lang="zh-CN" altLang="en-US" sz="1400" b="1" dirty="0" smtClean="0"/>
              <a:t>若还想对</a:t>
            </a:r>
            <a:r>
              <a:rPr lang="en-US" altLang="zh-CN" sz="1400" b="1" dirty="0" smtClean="0"/>
              <a:t>mock</a:t>
            </a:r>
            <a:r>
              <a:rPr lang="zh-CN" altLang="en-US" sz="1400" b="1" dirty="0" smtClean="0"/>
              <a:t>对象进行其他设定动作，需要在</a:t>
            </a:r>
            <a:r>
              <a:rPr lang="en-US" altLang="zh-CN" sz="1400" b="1" dirty="0" smtClean="0"/>
              <a:t>EXPEXT_CALL</a:t>
            </a:r>
            <a:r>
              <a:rPr lang="zh-CN" altLang="en-US" sz="1400" b="1" dirty="0" smtClean="0"/>
              <a:t>中实现</a:t>
            </a:r>
            <a:endParaRPr lang="en-US" altLang="zh-CN" sz="1400" b="1" dirty="0" smtClean="0"/>
          </a:p>
          <a:p>
            <a:pPr>
              <a:buNone/>
            </a:pPr>
            <a:r>
              <a:rPr lang="zh-CN" altLang="en-US" sz="1200" dirty="0" smtClean="0"/>
              <a:t>例： </a:t>
            </a:r>
            <a:r>
              <a:rPr lang="en-US" altLang="zh-CN" sz="1000" dirty="0" smtClean="0"/>
              <a:t>EXPECT_CALL(*(Singleton::</a:t>
            </a:r>
            <a:r>
              <a:rPr lang="en-US" altLang="zh-CN" sz="1000" dirty="0" err="1" smtClean="0"/>
              <a:t>getInstance</a:t>
            </a:r>
            <a:r>
              <a:rPr lang="en-US" altLang="zh-CN" sz="1000" dirty="0" smtClean="0"/>
              <a:t>()),get(_,_,_))</a:t>
            </a:r>
          </a:p>
          <a:p>
            <a:pPr>
              <a:buNone/>
            </a:pPr>
            <a:r>
              <a:rPr lang="en-US" altLang="zh-CN" sz="1000" dirty="0" smtClean="0"/>
              <a:t>                        .Times(2)</a:t>
            </a:r>
          </a:p>
          <a:p>
            <a:pPr>
              <a:buNone/>
            </a:pPr>
            <a:r>
              <a:rPr lang="en-US" altLang="zh-CN" sz="1000" dirty="0" smtClean="0"/>
              <a:t>		           .</a:t>
            </a:r>
            <a:r>
              <a:rPr lang="en-US" altLang="zh-CN" sz="1000" dirty="0" err="1" smtClean="0"/>
              <a:t>WillOnce</a:t>
            </a:r>
            <a:r>
              <a:rPr lang="en-US" altLang="zh-CN" sz="1000" dirty="0" smtClean="0"/>
              <a:t>(</a:t>
            </a:r>
            <a:r>
              <a:rPr lang="en-US" altLang="zh-CN" sz="1000" dirty="0" err="1" smtClean="0"/>
              <a:t>DoAll</a:t>
            </a:r>
            <a:r>
              <a:rPr lang="en-US" altLang="zh-CN" sz="1000" dirty="0" smtClean="0"/>
              <a:t>(</a:t>
            </a:r>
            <a:r>
              <a:rPr lang="en-US" altLang="zh-CN" sz="1000" dirty="0" err="1" smtClean="0"/>
              <a:t>SetArgReferee</a:t>
            </a:r>
            <a:r>
              <a:rPr lang="en-US" altLang="zh-CN" sz="1000" dirty="0" smtClean="0"/>
              <a:t>&lt;0&gt;("bb"),</a:t>
            </a:r>
            <a:r>
              <a:rPr lang="en-US" altLang="zh-CN" sz="1000" dirty="0" err="1" smtClean="0"/>
              <a:t>SetArgReferee</a:t>
            </a:r>
            <a:r>
              <a:rPr lang="en-US" altLang="zh-CN" sz="1000" dirty="0" smtClean="0"/>
              <a:t>&lt;1&gt;(20),Return(true)))</a:t>
            </a:r>
          </a:p>
          <a:p>
            <a:pPr>
              <a:buNone/>
            </a:pPr>
            <a:r>
              <a:rPr lang="en-US" altLang="zh-CN" sz="1000" dirty="0" smtClean="0"/>
              <a:t>                        .</a:t>
            </a:r>
            <a:r>
              <a:rPr lang="en-US" altLang="zh-CN" sz="1000" dirty="0" err="1" smtClean="0"/>
              <a:t>WillOnce</a:t>
            </a:r>
            <a:r>
              <a:rPr lang="en-US" altLang="zh-CN" sz="1000" dirty="0" smtClean="0"/>
              <a:t>(</a:t>
            </a:r>
            <a:r>
              <a:rPr lang="en-US" altLang="zh-CN" sz="1000" dirty="0" err="1" smtClean="0"/>
              <a:t>DoAll</a:t>
            </a:r>
            <a:r>
              <a:rPr lang="en-US" altLang="zh-CN" sz="1000" dirty="0" smtClean="0"/>
              <a:t>(</a:t>
            </a:r>
            <a:r>
              <a:rPr lang="en-US" altLang="zh-CN" sz="1000" dirty="0" err="1" smtClean="0"/>
              <a:t>SetArgReferee</a:t>
            </a:r>
            <a:r>
              <a:rPr lang="en-US" altLang="zh-CN" sz="1000" dirty="0" smtClean="0"/>
              <a:t>&lt;0&gt;("cc"),</a:t>
            </a:r>
            <a:r>
              <a:rPr lang="en-US" altLang="zh-CN" sz="1000" dirty="0" err="1" smtClean="0"/>
              <a:t>SetArgReferee</a:t>
            </a:r>
            <a:r>
              <a:rPr lang="en-US" altLang="zh-CN" sz="1000" dirty="0" smtClean="0"/>
              <a:t>&lt;1&gt;(400),Return(false)));</a:t>
            </a:r>
          </a:p>
          <a:p>
            <a:pPr>
              <a:buFont typeface="Arial" pitchFamily="34" charset="0"/>
              <a:buChar char="•"/>
            </a:pPr>
            <a:r>
              <a:rPr lang="en-US" altLang="zh-CN" sz="1200" dirty="0" err="1" smtClean="0"/>
              <a:t>DoAll</a:t>
            </a:r>
            <a:r>
              <a:rPr lang="zh-CN" altLang="en-US" sz="1200" dirty="0" smtClean="0"/>
              <a:t>的用法：</a:t>
            </a:r>
            <a:r>
              <a:rPr lang="en-US" altLang="zh-CN" sz="1200" dirty="0" err="1" smtClean="0"/>
              <a:t>DoAll</a:t>
            </a:r>
            <a:r>
              <a:rPr lang="en-US" altLang="zh-CN" sz="1200" dirty="0" smtClean="0"/>
              <a:t>(action1,action2,action3……)</a:t>
            </a:r>
            <a:r>
              <a:rPr lang="zh-CN" altLang="en-US" sz="1200" dirty="0" smtClean="0"/>
              <a:t>两个及以上的动作需要在</a:t>
            </a:r>
            <a:r>
              <a:rPr lang="en-US" altLang="zh-CN" sz="1200" dirty="0" err="1" smtClean="0"/>
              <a:t>WillOnce</a:t>
            </a:r>
            <a:r>
              <a:rPr lang="zh-CN" altLang="en-US" sz="1200" dirty="0" smtClean="0"/>
              <a:t>中用到</a:t>
            </a:r>
            <a:r>
              <a:rPr lang="en-US" altLang="zh-CN" sz="1200" dirty="0" err="1" smtClean="0"/>
              <a:t>DoAll</a:t>
            </a:r>
            <a:r>
              <a:rPr lang="zh-CN" altLang="en-US" sz="1200" dirty="0" smtClean="0"/>
              <a:t>，</a:t>
            </a:r>
            <a:r>
              <a:rPr lang="en-US" altLang="zh-CN" sz="1200" dirty="0" err="1" smtClean="0"/>
              <a:t>DoAll</a:t>
            </a:r>
            <a:r>
              <a:rPr lang="zh-CN" altLang="en-US" sz="1200" dirty="0" smtClean="0"/>
              <a:t>的参数至少是两个，并且如果有</a:t>
            </a:r>
            <a:r>
              <a:rPr lang="en-US" altLang="zh-CN" sz="1200" dirty="0" smtClean="0"/>
              <a:t>Return</a:t>
            </a:r>
            <a:r>
              <a:rPr lang="zh-CN" altLang="en-US" sz="1200" dirty="0" smtClean="0"/>
              <a:t>，</a:t>
            </a:r>
            <a:r>
              <a:rPr lang="en-US" altLang="zh-CN" sz="1200" dirty="0" smtClean="0"/>
              <a:t>Return</a:t>
            </a:r>
            <a:r>
              <a:rPr lang="zh-CN" altLang="en-US" sz="1200" dirty="0" smtClean="0"/>
              <a:t>就必须放在最后一个参数位置</a:t>
            </a:r>
            <a:endParaRPr lang="en-US" altLang="zh-CN" sz="1200" dirty="0" smtClean="0"/>
          </a:p>
          <a:p>
            <a:pPr>
              <a:buFont typeface="Arial" pitchFamily="34" charset="0"/>
              <a:buChar char="•"/>
            </a:pPr>
            <a:r>
              <a:rPr lang="en-US" altLang="zh-CN" sz="1200" dirty="0" err="1" smtClean="0"/>
              <a:t>SetArgReferee</a:t>
            </a:r>
            <a:r>
              <a:rPr lang="zh-CN" altLang="en-US" sz="1200" dirty="0" smtClean="0"/>
              <a:t>是对输出参数进行设定，要求设定的参数必须是引用，稍后会举例阐述用法</a:t>
            </a:r>
            <a:endParaRPr lang="en-US" altLang="zh-CN" sz="1200" dirty="0" smtClean="0"/>
          </a:p>
          <a:p>
            <a:pPr>
              <a:buNone/>
            </a:pPr>
            <a:endParaRPr lang="zh-CN" altLang="en-US" sz="1200" dirty="0"/>
          </a:p>
        </p:txBody>
      </p:sp>
      <p:pic>
        <p:nvPicPr>
          <p:cNvPr id="6" name="图片 5" descr="Logo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236000" y="504000"/>
            <a:ext cx="1410750" cy="594000"/>
          </a:xfrm>
          <a:prstGeom prst="rect">
            <a:avLst/>
          </a:prstGeom>
        </p:spPr>
      </p:pic>
      <p:pic>
        <p:nvPicPr>
          <p:cNvPr id="8" name="图片 7" descr="iAutoLogo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52218" y="661035"/>
            <a:ext cx="2019582" cy="247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945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1">
            <a:extLst>
              <a:ext uri="{FF2B5EF4-FFF2-40B4-BE49-F238E27FC236}">
                <a16:creationId xmlns="" xmlns:a16="http://schemas.microsoft.com/office/drawing/2014/main" id="{BA1EB68F-01F7-4612-89A9-C240272B8A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7624" y="1124744"/>
            <a:ext cx="6343672" cy="709865"/>
          </a:xfrm>
        </p:spPr>
        <p:txBody>
          <a:bodyPr/>
          <a:lstStyle/>
          <a:p>
            <a:pPr algn="ctr"/>
            <a:r>
              <a:rPr lang="en-US" altLang="zh-CN" sz="2400" b="1" dirty="0" smtClean="0"/>
              <a:t>2.1.1 MOCK_METHOD</a:t>
            </a:r>
            <a:r>
              <a:rPr lang="zh-CN" altLang="en-US" sz="2400" b="1" dirty="0" smtClean="0"/>
              <a:t>，</a:t>
            </a:r>
            <a:r>
              <a:rPr lang="en-US" altLang="zh-CN" sz="2400" b="1" dirty="0" smtClean="0"/>
              <a:t>EXPECT_CALL</a:t>
            </a:r>
            <a:r>
              <a:rPr lang="zh-CN" altLang="en-US" sz="2400" b="1" dirty="0" smtClean="0"/>
              <a:t>，</a:t>
            </a:r>
            <a:r>
              <a:rPr lang="en-US" altLang="zh-CN" sz="2400" b="1" dirty="0" smtClean="0"/>
              <a:t>ON_CALL</a:t>
            </a:r>
            <a:r>
              <a:rPr lang="zh-CN" altLang="en-US" sz="2400" b="1" dirty="0" smtClean="0"/>
              <a:t>使用方法</a:t>
            </a:r>
            <a:endParaRPr lang="zh-CN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8100392" y="6381328"/>
            <a:ext cx="9361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 smtClean="0">
                <a:hlinkClick r:id="rId2" action="ppaction://hlinksldjump"/>
              </a:rPr>
              <a:t>返回目录</a:t>
            </a:r>
            <a:endParaRPr lang="zh-CN" altLang="en-US" sz="1000" dirty="0"/>
          </a:p>
        </p:txBody>
      </p:sp>
      <p:sp>
        <p:nvSpPr>
          <p:cNvPr id="11" name="内容占位符 13"/>
          <p:cNvSpPr txBox="1">
            <a:spLocks/>
          </p:cNvSpPr>
          <p:nvPr/>
        </p:nvSpPr>
        <p:spPr>
          <a:xfrm>
            <a:off x="792374" y="2276872"/>
            <a:ext cx="7812074" cy="424847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 marL="342900" lvl="0" indent="-3429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altLang="zh-CN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EXPECT_CALL</a:t>
            </a:r>
            <a:r>
              <a:rPr lang="zh-CN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就近原则，期待被调几次，就在下一个</a:t>
            </a:r>
            <a:r>
              <a:rPr lang="en-US" altLang="zh-CN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EXPECT_CALL</a:t>
            </a:r>
            <a:r>
              <a:rPr lang="zh-CN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之前调用几次</a:t>
            </a:r>
          </a:p>
          <a:p>
            <a:pPr marL="342900" lvl="0" indent="-342900">
              <a:spcBef>
                <a:spcPts val="1000"/>
              </a:spcBef>
              <a:buClr>
                <a:schemeClr val="accent1"/>
              </a:buClr>
              <a:buSzPct val="80000"/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例： </a:t>
            </a:r>
            <a:r>
              <a:rPr lang="en-US" altLang="zh-CN" sz="1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EXPECT_CALL(</a:t>
            </a:r>
            <a:r>
              <a:rPr lang="en-US" altLang="zh-CN" sz="10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mock,get</a:t>
            </a:r>
            <a:r>
              <a:rPr lang="en-US" altLang="zh-CN" sz="1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()).Times(1).</a:t>
            </a:r>
            <a:r>
              <a:rPr lang="en-US" altLang="zh-CN" sz="10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WillOnce</a:t>
            </a:r>
            <a:r>
              <a:rPr lang="en-US" altLang="zh-CN" sz="1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(Return(false));</a:t>
            </a:r>
          </a:p>
          <a:p>
            <a:pPr marL="342900" lvl="0" indent="-342900">
              <a:spcBef>
                <a:spcPts val="1000"/>
              </a:spcBef>
              <a:buClr>
                <a:schemeClr val="accent1"/>
              </a:buClr>
              <a:buSzPct val="80000"/>
            </a:pPr>
            <a:r>
              <a:rPr lang="en-US" altLang="zh-CN" sz="1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	EXPECT_CALL(</a:t>
            </a:r>
            <a:r>
              <a:rPr lang="en-US" altLang="zh-CN" sz="10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mock,get</a:t>
            </a:r>
            <a:r>
              <a:rPr lang="en-US" altLang="zh-CN" sz="1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()).Times(1).</a:t>
            </a:r>
            <a:r>
              <a:rPr lang="en-US" altLang="zh-CN" sz="10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WillOnce</a:t>
            </a:r>
            <a:r>
              <a:rPr lang="en-US" altLang="zh-CN" sz="1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(Return(true));</a:t>
            </a:r>
          </a:p>
          <a:p>
            <a:pPr marL="342900" lvl="0" indent="-342900">
              <a:spcBef>
                <a:spcPts val="1000"/>
              </a:spcBef>
              <a:buClr>
                <a:schemeClr val="accent1"/>
              </a:buClr>
              <a:buSzPct val="80000"/>
            </a:pPr>
            <a:r>
              <a:rPr lang="en-US" altLang="zh-CN" sz="1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	EXPECT_EQ(7,mock.addORmin(4,3));</a:t>
            </a:r>
          </a:p>
          <a:p>
            <a:pPr marL="342900" lvl="0" indent="-342900">
              <a:spcBef>
                <a:spcPts val="1000"/>
              </a:spcBef>
              <a:buClr>
                <a:schemeClr val="accent1"/>
              </a:buClr>
              <a:buSzPct val="80000"/>
            </a:pPr>
            <a:r>
              <a:rPr lang="en-US" altLang="zh-CN" sz="1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	EXPECT_EQ(7,mock.addORmin(4,3));</a:t>
            </a:r>
          </a:p>
          <a:p>
            <a:pPr marL="342900" lvl="0" indent="-342900">
              <a:spcBef>
                <a:spcPts val="1000"/>
              </a:spcBef>
              <a:buClr>
                <a:schemeClr val="accent1"/>
              </a:buClr>
              <a:buSzPct val="80000"/>
            </a:pPr>
            <a:r>
              <a:rPr lang="en-US" altLang="zh-CN" sz="1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	</a:t>
            </a:r>
            <a:r>
              <a:rPr lang="zh-CN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以上例子第一个</a:t>
            </a:r>
            <a:r>
              <a:rPr lang="en-US" altLang="zh-CN" sz="1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EXPECT_CALL</a:t>
            </a:r>
            <a:r>
              <a:rPr lang="zh-CN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会报没有被调用错误，第二个</a:t>
            </a:r>
            <a:r>
              <a:rPr lang="en-US" altLang="zh-CN" sz="1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EXPECT_CALL</a:t>
            </a:r>
            <a:r>
              <a:rPr lang="zh-CN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会报被调用两次错误。说明必须满足期待几次，调几次，然后再进行下次期待</a:t>
            </a:r>
          </a:p>
          <a:p>
            <a:pPr marL="342900" lvl="0" indent="-342900">
              <a:spcBef>
                <a:spcPts val="1000"/>
              </a:spcBef>
              <a:buClr>
                <a:schemeClr val="accent1"/>
              </a:buClr>
              <a:buSzPct val="80000"/>
            </a:pPr>
            <a:r>
              <a:rPr lang="zh-CN" altLang="en-US" sz="1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修正：</a:t>
            </a:r>
            <a:r>
              <a:rPr lang="en-US" altLang="zh-CN" sz="1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EXPECT_CALL(</a:t>
            </a:r>
            <a:r>
              <a:rPr lang="en-US" altLang="zh-CN" sz="10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mock,get</a:t>
            </a:r>
            <a:r>
              <a:rPr lang="en-US" altLang="zh-CN" sz="1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()).Times(1).</a:t>
            </a:r>
            <a:r>
              <a:rPr lang="en-US" altLang="zh-CN" sz="10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WillOnce</a:t>
            </a:r>
            <a:r>
              <a:rPr lang="en-US" altLang="zh-CN" sz="1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(Return(false));</a:t>
            </a:r>
          </a:p>
          <a:p>
            <a:pPr marL="342900" lvl="0" indent="-342900">
              <a:spcBef>
                <a:spcPts val="1000"/>
              </a:spcBef>
              <a:buClr>
                <a:schemeClr val="accent1"/>
              </a:buClr>
              <a:buSzPct val="80000"/>
            </a:pPr>
            <a:r>
              <a:rPr lang="en-US" altLang="zh-CN" sz="1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	EXPECT_EQ(1,mock.addORmin(4,3));</a:t>
            </a:r>
          </a:p>
          <a:p>
            <a:pPr marL="342900" lvl="0" indent="-342900">
              <a:spcBef>
                <a:spcPts val="1000"/>
              </a:spcBef>
              <a:buClr>
                <a:schemeClr val="accent1"/>
              </a:buClr>
              <a:buSzPct val="80000"/>
            </a:pPr>
            <a:r>
              <a:rPr lang="en-US" altLang="zh-CN" sz="1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	EXPECT_CALL(</a:t>
            </a:r>
            <a:r>
              <a:rPr lang="en-US" altLang="zh-CN" sz="10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mock,get</a:t>
            </a:r>
            <a:r>
              <a:rPr lang="en-US" altLang="zh-CN" sz="1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()).Times(1).</a:t>
            </a:r>
            <a:r>
              <a:rPr lang="en-US" altLang="zh-CN" sz="10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WillOnce</a:t>
            </a:r>
            <a:r>
              <a:rPr lang="en-US" altLang="zh-CN" sz="1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(Return(true));</a:t>
            </a:r>
          </a:p>
          <a:p>
            <a:pPr marL="342900" lvl="0" indent="-342900">
              <a:spcBef>
                <a:spcPts val="1000"/>
              </a:spcBef>
              <a:buClr>
                <a:schemeClr val="accent1"/>
              </a:buClr>
              <a:buSzPct val="80000"/>
            </a:pPr>
            <a:r>
              <a:rPr lang="en-US" altLang="zh-CN" sz="1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	EXPECT_EQ(7,mock.addORmin(4,3));</a:t>
            </a:r>
          </a:p>
          <a:p>
            <a:pPr marL="342900" lvl="0" indent="-342900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zh-CN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若</a:t>
            </a:r>
            <a:r>
              <a:rPr lang="en-US" altLang="zh-CN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EXPECT_CALL</a:t>
            </a:r>
            <a:r>
              <a:rPr lang="zh-CN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和</a:t>
            </a:r>
            <a:r>
              <a:rPr lang="en-US" altLang="zh-CN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ON_CALL</a:t>
            </a:r>
            <a:r>
              <a:rPr lang="zh-CN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中都对同一个返回值进行设定，以</a:t>
            </a:r>
            <a:r>
              <a:rPr lang="en-US" altLang="zh-CN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EXPECT_CALL</a:t>
            </a:r>
            <a:r>
              <a:rPr lang="zh-CN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为准</a:t>
            </a:r>
            <a:endParaRPr lang="en-US" altLang="zh-CN" sz="1400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lvl="0" indent="-342900">
              <a:spcBef>
                <a:spcPts val="1000"/>
              </a:spcBef>
              <a:buClr>
                <a:schemeClr val="accent1"/>
              </a:buClr>
              <a:buSzPct val="80000"/>
            </a:pPr>
            <a:r>
              <a:rPr lang="zh-CN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例： </a:t>
            </a:r>
            <a:r>
              <a:rPr lang="en-US" altLang="zh-CN" sz="1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EXPECT_CALL(</a:t>
            </a:r>
            <a:r>
              <a:rPr lang="en-US" altLang="zh-CN" sz="11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mock,get</a:t>
            </a:r>
            <a:r>
              <a:rPr lang="en-US" altLang="zh-CN" sz="1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()).Times(3).</a:t>
            </a:r>
            <a:r>
              <a:rPr lang="en-US" altLang="zh-CN" sz="11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WillRepeatedly</a:t>
            </a:r>
            <a:r>
              <a:rPr lang="en-US" altLang="zh-CN" sz="1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(Return(true));</a:t>
            </a:r>
          </a:p>
          <a:p>
            <a:pPr marL="342900" lvl="0" indent="-342900">
              <a:spcBef>
                <a:spcPts val="1000"/>
              </a:spcBef>
              <a:buClr>
                <a:schemeClr val="accent1"/>
              </a:buClr>
              <a:buSzPct val="80000"/>
            </a:pPr>
            <a:r>
              <a:rPr lang="en-US" altLang="zh-CN" sz="1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	ON_CALL(</a:t>
            </a:r>
            <a:r>
              <a:rPr lang="en-US" altLang="zh-CN" sz="11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mock,get</a:t>
            </a:r>
            <a:r>
              <a:rPr lang="en-US" altLang="zh-CN" sz="1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()).</a:t>
            </a:r>
            <a:r>
              <a:rPr lang="en-US" altLang="zh-CN" sz="11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WillByDefault</a:t>
            </a:r>
            <a:r>
              <a:rPr lang="en-US" altLang="zh-CN" sz="1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(Return(false));</a:t>
            </a:r>
          </a:p>
          <a:p>
            <a:pPr marL="342900" lvl="0" indent="-342900">
              <a:spcBef>
                <a:spcPts val="1000"/>
              </a:spcBef>
              <a:buClr>
                <a:schemeClr val="accent1"/>
              </a:buClr>
              <a:buSzPct val="80000"/>
            </a:pPr>
            <a:r>
              <a:rPr lang="en-US" altLang="zh-CN" sz="1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	</a:t>
            </a:r>
            <a:r>
              <a:rPr lang="zh-CN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则</a:t>
            </a:r>
            <a:r>
              <a:rPr lang="en-US" altLang="zh-CN" sz="1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mock</a:t>
            </a:r>
            <a:r>
              <a:rPr lang="zh-CN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对象的</a:t>
            </a:r>
            <a:r>
              <a:rPr lang="en-US" altLang="zh-CN" sz="1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get</a:t>
            </a:r>
            <a:r>
              <a:rPr lang="zh-CN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（）函数返回值实际被设定为</a:t>
            </a:r>
            <a:r>
              <a:rPr lang="en-US" altLang="zh-CN" sz="1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true</a:t>
            </a:r>
            <a:r>
              <a:rPr lang="zh-CN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，以</a:t>
            </a:r>
            <a:r>
              <a:rPr lang="en-US" altLang="zh-CN" sz="1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EXPECT_CALL</a:t>
            </a:r>
            <a:r>
              <a:rPr lang="zh-CN" altLang="en-US" sz="1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为主导</a:t>
            </a:r>
            <a:endParaRPr lang="en-US" altLang="zh-CN" sz="11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lvl="0" indent="-342900">
              <a:spcBef>
                <a:spcPts val="1000"/>
              </a:spcBef>
              <a:buClr>
                <a:schemeClr val="accent1"/>
              </a:buClr>
              <a:buSzPct val="80000"/>
            </a:pPr>
            <a:r>
              <a:rPr lang="en-US" altLang="zh-CN" sz="1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	</a:t>
            </a:r>
            <a:r>
              <a:rPr lang="zh-CN" altLang="en-US" sz="1100" dirty="0" smtClean="0">
                <a:solidFill>
                  <a:srgbClr val="FF0000"/>
                </a:solidFill>
              </a:rPr>
              <a:t>因此，要么就在</a:t>
            </a:r>
            <a:r>
              <a:rPr lang="en-US" altLang="zh-CN" sz="1100" dirty="0" smtClean="0">
                <a:solidFill>
                  <a:srgbClr val="FF0000"/>
                </a:solidFill>
              </a:rPr>
              <a:t>EXPECT_CALL</a:t>
            </a:r>
            <a:r>
              <a:rPr lang="zh-CN" altLang="en-US" sz="1100" dirty="0" smtClean="0">
                <a:solidFill>
                  <a:srgbClr val="FF0000"/>
                </a:solidFill>
              </a:rPr>
              <a:t>中设定，不写</a:t>
            </a:r>
            <a:r>
              <a:rPr lang="en-US" altLang="zh-CN" sz="1100" dirty="0" smtClean="0">
                <a:solidFill>
                  <a:srgbClr val="FF0000"/>
                </a:solidFill>
              </a:rPr>
              <a:t>ON_CALL</a:t>
            </a:r>
            <a:r>
              <a:rPr lang="zh-CN" altLang="en-US" sz="1100" dirty="0" smtClean="0">
                <a:solidFill>
                  <a:srgbClr val="FF0000"/>
                </a:solidFill>
              </a:rPr>
              <a:t>，要么就仅在</a:t>
            </a:r>
            <a:r>
              <a:rPr lang="en-US" altLang="zh-CN" sz="1100" dirty="0" smtClean="0">
                <a:solidFill>
                  <a:srgbClr val="FF0000"/>
                </a:solidFill>
              </a:rPr>
              <a:t>ON_CALL</a:t>
            </a:r>
            <a:r>
              <a:rPr lang="zh-CN" altLang="en-US" sz="1100" dirty="0" smtClean="0">
                <a:solidFill>
                  <a:srgbClr val="FF0000"/>
                </a:solidFill>
              </a:rPr>
              <a:t>中设定，避免重复和矛盾</a:t>
            </a:r>
          </a:p>
        </p:txBody>
      </p:sp>
      <p:pic>
        <p:nvPicPr>
          <p:cNvPr id="5" name="图片 4" descr="Logo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236000" y="504000"/>
            <a:ext cx="1410750" cy="594000"/>
          </a:xfrm>
          <a:prstGeom prst="rect">
            <a:avLst/>
          </a:prstGeom>
        </p:spPr>
      </p:pic>
      <p:pic>
        <p:nvPicPr>
          <p:cNvPr id="6" name="图片 5" descr="iAutoLogo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52218" y="661035"/>
            <a:ext cx="2019582" cy="247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945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 descr="Screenshot from 2018-08-07 21-56-28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043608" y="2780928"/>
            <a:ext cx="4608512" cy="1518714"/>
          </a:xfrm>
        </p:spPr>
      </p:pic>
      <p:sp>
        <p:nvSpPr>
          <p:cNvPr id="5" name="TextBox 4"/>
          <p:cNvSpPr txBox="1"/>
          <p:nvPr/>
        </p:nvSpPr>
        <p:spPr>
          <a:xfrm>
            <a:off x="899592" y="2348880"/>
            <a:ext cx="35283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/>
              <a:t>5.Gtest</a:t>
            </a:r>
            <a:r>
              <a:rPr lang="zh-CN" altLang="en-US" sz="1400" dirty="0" smtClean="0"/>
              <a:t>执行结果，成功</a:t>
            </a:r>
            <a:endParaRPr lang="zh-CN" altLang="en-US" sz="1400" dirty="0"/>
          </a:p>
        </p:txBody>
      </p:sp>
      <p:sp>
        <p:nvSpPr>
          <p:cNvPr id="9" name="标题 1">
            <a:extLst>
              <a:ext uri="{FF2B5EF4-FFF2-40B4-BE49-F238E27FC236}">
                <a16:creationId xmlns="" xmlns:a16="http://schemas.microsoft.com/office/drawing/2014/main" id="{BA1EB68F-01F7-4612-89A9-C240272B8A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7624" y="1124744"/>
            <a:ext cx="6343672" cy="709865"/>
          </a:xfrm>
        </p:spPr>
        <p:txBody>
          <a:bodyPr/>
          <a:lstStyle/>
          <a:p>
            <a:pPr algn="ctr"/>
            <a:r>
              <a:rPr lang="en-US" altLang="zh-CN" sz="2400" b="1" dirty="0" smtClean="0"/>
              <a:t>2.1.1 MOCK_METHOD</a:t>
            </a:r>
            <a:r>
              <a:rPr lang="zh-CN" altLang="en-US" sz="2400" b="1" dirty="0" smtClean="0"/>
              <a:t>，</a:t>
            </a:r>
            <a:r>
              <a:rPr lang="en-US" altLang="zh-CN" sz="2400" b="1" dirty="0" smtClean="0"/>
              <a:t>EXPECT_CALL</a:t>
            </a:r>
            <a:r>
              <a:rPr lang="zh-CN" altLang="en-US" sz="2400" b="1" dirty="0" smtClean="0"/>
              <a:t>，</a:t>
            </a:r>
            <a:r>
              <a:rPr lang="en-US" altLang="zh-CN" sz="2400" b="1" dirty="0" smtClean="0"/>
              <a:t>ON_CALL</a:t>
            </a:r>
            <a:r>
              <a:rPr lang="zh-CN" altLang="en-US" sz="2400" b="1" dirty="0" smtClean="0"/>
              <a:t>使用方法</a:t>
            </a:r>
            <a:endParaRPr lang="zh-CN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8100392" y="6381328"/>
            <a:ext cx="9361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 smtClean="0">
                <a:hlinkClick r:id="rId3" action="ppaction://hlinksldjump"/>
              </a:rPr>
              <a:t>返回目录</a:t>
            </a:r>
            <a:endParaRPr lang="zh-CN" altLang="en-US" sz="1000" dirty="0"/>
          </a:p>
        </p:txBody>
      </p:sp>
      <p:pic>
        <p:nvPicPr>
          <p:cNvPr id="6" name="图片 5" descr="Logo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236000" y="504000"/>
            <a:ext cx="1410750" cy="594000"/>
          </a:xfrm>
          <a:prstGeom prst="rect">
            <a:avLst/>
          </a:prstGeom>
        </p:spPr>
      </p:pic>
      <p:pic>
        <p:nvPicPr>
          <p:cNvPr id="7" name="图片 6" descr="iAutoLogo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52218" y="661035"/>
            <a:ext cx="2019582" cy="247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945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dirty="0" smtClean="0"/>
              <a:t>目录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99592" y="2345184"/>
            <a:ext cx="6947978" cy="4108152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zh-CN" altLang="en-US" sz="2000" b="1" dirty="0" smtClean="0">
                <a:hlinkClick r:id="rId2" action="ppaction://hlinksldjump"/>
              </a:rPr>
              <a:t>三</a:t>
            </a:r>
            <a:r>
              <a:rPr lang="en-US" altLang="zh-CN" sz="2000" b="1" dirty="0" smtClean="0">
                <a:hlinkClick r:id="rId2" action="ppaction://hlinksldjump"/>
              </a:rPr>
              <a:t>.</a:t>
            </a:r>
            <a:r>
              <a:rPr lang="zh-CN" altLang="en-US" sz="2000" b="1" dirty="0" smtClean="0">
                <a:hlinkClick r:id="rId2" action="ppaction://hlinksldjump"/>
              </a:rPr>
              <a:t>补充：全局变量方法</a:t>
            </a:r>
            <a:endParaRPr lang="en-US" altLang="zh-CN" sz="2000" b="1" dirty="0" smtClean="0"/>
          </a:p>
          <a:p>
            <a:pPr marL="0" indent="0">
              <a:buNone/>
            </a:pPr>
            <a:r>
              <a:rPr lang="en-US" altLang="zh-CN" sz="1200" b="1" dirty="0" smtClean="0">
                <a:hlinkClick r:id="rId3" action="ppaction://hlinksldjump"/>
              </a:rPr>
              <a:t>3.1 </a:t>
            </a:r>
            <a:r>
              <a:rPr lang="zh-CN" altLang="en-US" sz="1200" b="1" dirty="0" smtClean="0">
                <a:hlinkClick r:id="rId3" action="ppaction://hlinksldjump"/>
              </a:rPr>
              <a:t>代码结构目录</a:t>
            </a:r>
            <a:endParaRPr lang="zh-CN" altLang="en-US" sz="1200" b="1" dirty="0" smtClean="0"/>
          </a:p>
          <a:p>
            <a:pPr marL="0" indent="0">
              <a:buNone/>
            </a:pPr>
            <a:r>
              <a:rPr lang="en-US" altLang="zh-CN" sz="1200" b="1" dirty="0" smtClean="0">
                <a:hlinkClick r:id="rId4" action="ppaction://hlinksldjump"/>
              </a:rPr>
              <a:t>3.2 </a:t>
            </a:r>
            <a:r>
              <a:rPr lang="zh-CN" altLang="en-US" sz="1200" b="1" dirty="0" smtClean="0">
                <a:hlinkClick r:id="rId4" action="ppaction://hlinksldjump"/>
              </a:rPr>
              <a:t>构造全局变量</a:t>
            </a:r>
            <a:endParaRPr lang="zh-CN" altLang="en-US" sz="1200" b="1" dirty="0" smtClean="0"/>
          </a:p>
          <a:p>
            <a:pPr marL="0" indent="0">
              <a:buNone/>
            </a:pPr>
            <a:r>
              <a:rPr lang="en-US" altLang="zh-CN" sz="1200" b="1" dirty="0" smtClean="0">
                <a:hlinkClick r:id="rId5" action="ppaction://hlinksldjump"/>
              </a:rPr>
              <a:t>3.3 </a:t>
            </a:r>
            <a:r>
              <a:rPr lang="zh-CN" altLang="en-US" sz="1200" b="1" dirty="0" smtClean="0">
                <a:hlinkClick r:id="rId5" action="ppaction://hlinksldjump"/>
              </a:rPr>
              <a:t>构造桩函数</a:t>
            </a:r>
            <a:endParaRPr lang="zh-CN" altLang="en-US" sz="1200" b="1" dirty="0" smtClean="0"/>
          </a:p>
          <a:p>
            <a:pPr marL="0" indent="0">
              <a:buNone/>
            </a:pPr>
            <a:r>
              <a:rPr lang="en-US" altLang="zh-CN" sz="1200" b="1" dirty="0" smtClean="0">
                <a:hlinkClick r:id="rId6" action="ppaction://hlinksldjump"/>
              </a:rPr>
              <a:t>3.4 </a:t>
            </a:r>
            <a:r>
              <a:rPr lang="en-US" altLang="zh-CN" sz="1200" b="1" dirty="0" err="1" smtClean="0">
                <a:hlinkClick r:id="rId6" action="ppaction://hlinksldjump"/>
              </a:rPr>
              <a:t>gtest</a:t>
            </a:r>
            <a:r>
              <a:rPr lang="zh-CN" altLang="en-US" sz="1200" b="1" dirty="0" smtClean="0">
                <a:hlinkClick r:id="rId6" action="ppaction://hlinksldjump"/>
              </a:rPr>
              <a:t>实际调用</a:t>
            </a:r>
            <a:endParaRPr lang="zh-CN" altLang="en-US" sz="1200" b="1" dirty="0" smtClean="0"/>
          </a:p>
          <a:p>
            <a:pPr marL="0" indent="0">
              <a:buNone/>
            </a:pPr>
            <a:r>
              <a:rPr lang="en-US" altLang="zh-CN" sz="1200" b="1" dirty="0" smtClean="0">
                <a:hlinkClick r:id="rId7" action="ppaction://hlinksldjump"/>
              </a:rPr>
              <a:t>3.5 </a:t>
            </a:r>
            <a:r>
              <a:rPr lang="zh-CN" altLang="en-US" sz="1200" b="1" dirty="0" smtClean="0">
                <a:hlinkClick r:id="rId7" action="ppaction://hlinksldjump"/>
              </a:rPr>
              <a:t>断言</a:t>
            </a:r>
            <a:endParaRPr lang="zh-CN" altLang="en-US" sz="1200" b="1" dirty="0" smtClean="0"/>
          </a:p>
          <a:p>
            <a:pPr marL="0" indent="0">
              <a:buNone/>
            </a:pPr>
            <a:r>
              <a:rPr lang="en-US" altLang="zh-CN" sz="1200" b="1" dirty="0" smtClean="0">
                <a:hlinkClick r:id="rId8" action="ppaction://hlinksldjump"/>
              </a:rPr>
              <a:t>3.6 </a:t>
            </a:r>
            <a:r>
              <a:rPr lang="en-US" altLang="zh-CN" sz="1200" b="1" dirty="0" err="1" smtClean="0">
                <a:hlinkClick r:id="rId8" action="ppaction://hlinksldjump"/>
              </a:rPr>
              <a:t>makefile</a:t>
            </a:r>
            <a:r>
              <a:rPr lang="zh-CN" altLang="en-US" sz="1200" b="1" dirty="0" smtClean="0">
                <a:hlinkClick r:id="rId8" action="ppaction://hlinksldjump"/>
              </a:rPr>
              <a:t>和编译</a:t>
            </a:r>
            <a:endParaRPr lang="zh-CN" altLang="en-US" sz="1200" b="1" dirty="0" smtClean="0"/>
          </a:p>
          <a:p>
            <a:pPr marL="0" indent="0">
              <a:buNone/>
            </a:pPr>
            <a:r>
              <a:rPr lang="en-US" altLang="zh-CN" sz="1200" b="1" dirty="0" smtClean="0">
                <a:hlinkClick r:id="rId9" action="ppaction://hlinksldjump"/>
              </a:rPr>
              <a:t>3.7 </a:t>
            </a:r>
            <a:r>
              <a:rPr lang="zh-CN" altLang="en-US" sz="1200" b="1" dirty="0" smtClean="0">
                <a:hlinkClick r:id="rId9" action="ppaction://hlinksldjump"/>
              </a:rPr>
              <a:t>覆盖率生成手顺</a:t>
            </a:r>
            <a:endParaRPr lang="en-US" altLang="zh-CN" sz="1200" b="1" dirty="0" smtClean="0"/>
          </a:p>
          <a:p>
            <a:pPr>
              <a:buNone/>
            </a:pPr>
            <a:r>
              <a:rPr lang="zh-CN" altLang="en-US" sz="2000" b="1" dirty="0" smtClean="0">
                <a:hlinkClick r:id="rId10" action="ppaction://hlinksldjump"/>
              </a:rPr>
              <a:t>四</a:t>
            </a:r>
            <a:r>
              <a:rPr lang="en-US" altLang="zh-CN" sz="2000" b="1" dirty="0" smtClean="0">
                <a:hlinkClick r:id="rId10" action="ppaction://hlinksldjump"/>
              </a:rPr>
              <a:t>.</a:t>
            </a:r>
            <a:r>
              <a:rPr lang="zh-CN" altLang="en-US" sz="2000" b="1" dirty="0" smtClean="0">
                <a:hlinkClick r:id="rId10" action="ppaction://hlinksldjump"/>
              </a:rPr>
              <a:t>实际问题与解决方法</a:t>
            </a:r>
            <a:endParaRPr lang="en-US" altLang="zh-CN" sz="2000" b="1" dirty="0" smtClean="0"/>
          </a:p>
          <a:p>
            <a:pPr>
              <a:buNone/>
            </a:pPr>
            <a:r>
              <a:rPr lang="en-US" altLang="zh-CN" sz="1200" b="1" dirty="0" smtClean="0">
                <a:hlinkClick r:id="rId11" action="ppaction://hlinksldjump"/>
              </a:rPr>
              <a:t>4.1 </a:t>
            </a:r>
            <a:r>
              <a:rPr lang="zh-CN" altLang="en-US" sz="1200" b="1" dirty="0" smtClean="0">
                <a:hlinkClick r:id="rId11" action="ppaction://hlinksldjump"/>
              </a:rPr>
              <a:t>问题</a:t>
            </a:r>
            <a:r>
              <a:rPr lang="en-US" altLang="zh-CN" sz="1200" b="1" dirty="0" smtClean="0">
                <a:hlinkClick r:id="rId11" action="ppaction://hlinksldjump"/>
              </a:rPr>
              <a:t>1</a:t>
            </a:r>
            <a:r>
              <a:rPr lang="zh-CN" altLang="en-US" sz="1200" b="1" dirty="0" smtClean="0">
                <a:hlinkClick r:id="rId11" action="ppaction://hlinksldjump"/>
              </a:rPr>
              <a:t>：文件互相包含问题</a:t>
            </a:r>
            <a:endParaRPr lang="en-US" altLang="zh-CN" sz="1200" b="1" dirty="0" smtClean="0"/>
          </a:p>
          <a:p>
            <a:pPr>
              <a:buNone/>
            </a:pPr>
            <a:r>
              <a:rPr lang="en-US" altLang="zh-CN" sz="1200" b="1" dirty="0" smtClean="0">
                <a:hlinkClick r:id="rId10" action="ppaction://hlinksldjump"/>
              </a:rPr>
              <a:t>4.2 </a:t>
            </a:r>
            <a:r>
              <a:rPr lang="zh-CN" altLang="en-US" sz="1200" b="1" dirty="0" smtClean="0">
                <a:hlinkClick r:id="rId10" action="ppaction://hlinksldjump"/>
              </a:rPr>
              <a:t>问题</a:t>
            </a:r>
            <a:r>
              <a:rPr lang="en-US" altLang="zh-CN" sz="1200" b="1" dirty="0" smtClean="0">
                <a:hlinkClick r:id="rId10" action="ppaction://hlinksldjump"/>
              </a:rPr>
              <a:t>2</a:t>
            </a:r>
            <a:r>
              <a:rPr lang="zh-CN" altLang="en-US" sz="1200" b="1" dirty="0" smtClean="0">
                <a:hlinkClick r:id="rId10" action="ppaction://hlinksldjump"/>
              </a:rPr>
              <a:t>：</a:t>
            </a:r>
            <a:r>
              <a:rPr lang="en-US" altLang="zh-CN" sz="1200" b="1" dirty="0" err="1" smtClean="0">
                <a:hlinkClick r:id="rId10" action="ppaction://hlinksldjump"/>
              </a:rPr>
              <a:t>adb</a:t>
            </a:r>
            <a:r>
              <a:rPr lang="zh-CN" altLang="en-US" sz="1200" b="1" dirty="0" smtClean="0">
                <a:hlinkClick r:id="rId10" action="ppaction://hlinksldjump"/>
              </a:rPr>
              <a:t> </a:t>
            </a:r>
            <a:r>
              <a:rPr lang="en-US" altLang="zh-CN" sz="1200" b="1" dirty="0" smtClean="0">
                <a:hlinkClick r:id="rId10" action="ppaction://hlinksldjump"/>
              </a:rPr>
              <a:t>push</a:t>
            </a:r>
            <a:r>
              <a:rPr lang="zh-CN" altLang="en-US" sz="1200" b="1" dirty="0" smtClean="0">
                <a:hlinkClick r:id="rId10" action="ppaction://hlinksldjump"/>
              </a:rPr>
              <a:t>超时问题</a:t>
            </a:r>
            <a:endParaRPr lang="en-US" altLang="zh-CN" sz="1200" b="1" dirty="0" smtClean="0"/>
          </a:p>
          <a:p>
            <a:pPr>
              <a:buNone/>
            </a:pPr>
            <a:r>
              <a:rPr lang="en-US" altLang="zh-CN" sz="1200" b="1" u="sng" dirty="0" smtClean="0">
                <a:hlinkClick r:id="rId12" action="ppaction://hlinksldjump"/>
              </a:rPr>
              <a:t>4.3 </a:t>
            </a:r>
            <a:r>
              <a:rPr lang="zh-CN" altLang="en-US" sz="1200" b="1" u="sng" dirty="0" smtClean="0">
                <a:hlinkClick r:id="rId12" action="ppaction://hlinksldjump"/>
              </a:rPr>
              <a:t>问题</a:t>
            </a:r>
            <a:r>
              <a:rPr lang="en-US" altLang="zh-CN" sz="1200" b="1" u="sng" dirty="0" smtClean="0">
                <a:hlinkClick r:id="rId12" action="ppaction://hlinksldjump"/>
              </a:rPr>
              <a:t>3</a:t>
            </a:r>
            <a:r>
              <a:rPr lang="zh-CN" altLang="en-US" sz="1200" b="1" u="sng" dirty="0" smtClean="0">
                <a:hlinkClick r:id="rId12" action="ppaction://hlinksldjump"/>
              </a:rPr>
              <a:t>：宏开关未被定义问题</a:t>
            </a:r>
            <a:endParaRPr lang="en-US" altLang="zh-CN" sz="1200" b="1" u="sng" dirty="0" smtClean="0"/>
          </a:p>
          <a:p>
            <a:pPr>
              <a:buNone/>
            </a:pPr>
            <a:r>
              <a:rPr lang="en-US" altLang="zh-CN" sz="1200" b="1" u="sng" dirty="0" smtClean="0">
                <a:hlinkClick r:id="rId13" action="ppaction://hlinksldjump"/>
              </a:rPr>
              <a:t>4.4 </a:t>
            </a:r>
            <a:r>
              <a:rPr lang="zh-CN" altLang="en-US" sz="1200" b="1" u="sng" dirty="0" smtClean="0">
                <a:hlinkClick r:id="rId13" action="ppaction://hlinksldjump"/>
              </a:rPr>
              <a:t>问题</a:t>
            </a:r>
            <a:r>
              <a:rPr lang="en-US" altLang="zh-CN" sz="1200" b="1" u="sng" dirty="0" smtClean="0">
                <a:hlinkClick r:id="rId13" action="ppaction://hlinksldjump"/>
              </a:rPr>
              <a:t>4</a:t>
            </a:r>
            <a:r>
              <a:rPr lang="zh-CN" altLang="en-US" sz="1200" b="1" u="sng" dirty="0" smtClean="0">
                <a:hlinkClick r:id="rId13" action="ppaction://hlinksldjump"/>
              </a:rPr>
              <a:t>： 编译错误</a:t>
            </a:r>
            <a:r>
              <a:rPr lang="en-US" altLang="zh-CN" sz="1200" b="1" u="sng" dirty="0" smtClean="0">
                <a:hlinkClick r:id="rId13" action="ppaction://hlinksldjump"/>
              </a:rPr>
              <a:t>undefined</a:t>
            </a:r>
            <a:r>
              <a:rPr lang="zh-CN" altLang="en-US" sz="1200" b="1" u="sng" dirty="0" smtClean="0">
                <a:hlinkClick r:id="rId13" action="ppaction://hlinksldjump"/>
              </a:rPr>
              <a:t>问题</a:t>
            </a:r>
            <a:endParaRPr lang="en-US" altLang="zh-CN" sz="1200" b="1" u="sng" dirty="0" smtClean="0"/>
          </a:p>
          <a:p>
            <a:pPr>
              <a:buNone/>
            </a:pPr>
            <a:r>
              <a:rPr lang="en-US" altLang="zh-CN" sz="1200" b="1" u="sng" dirty="0" smtClean="0">
                <a:hlinkClick r:id="rId14" action="ppaction://hlinksldjump"/>
              </a:rPr>
              <a:t>4.5 </a:t>
            </a:r>
            <a:r>
              <a:rPr lang="zh-CN" altLang="en-US" sz="1200" b="1" u="sng" dirty="0" smtClean="0">
                <a:hlinkClick r:id="rId14" action="ppaction://hlinksldjump"/>
              </a:rPr>
              <a:t>问题</a:t>
            </a:r>
            <a:r>
              <a:rPr lang="en-US" altLang="zh-CN" sz="1200" b="1" u="sng" dirty="0" smtClean="0">
                <a:hlinkClick r:id="rId14" action="ppaction://hlinksldjump"/>
              </a:rPr>
              <a:t>5</a:t>
            </a:r>
            <a:r>
              <a:rPr lang="zh-CN" altLang="en-US" sz="1200" b="1" u="sng" dirty="0" smtClean="0">
                <a:hlinkClick r:id="rId14" action="ppaction://hlinksldjump"/>
              </a:rPr>
              <a:t>： 测试中调不到桩函数问题</a:t>
            </a:r>
            <a:endParaRPr lang="en-US" altLang="zh-CN" sz="1200" b="1" u="sng" dirty="0" smtClean="0"/>
          </a:p>
          <a:p>
            <a:pPr>
              <a:buNone/>
            </a:pPr>
            <a:r>
              <a:rPr lang="en-US" altLang="zh-CN" sz="1200" b="1" u="sng" dirty="0" smtClean="0">
                <a:hlinkClick r:id="rId15" action="ppaction://hlinksldjump"/>
              </a:rPr>
              <a:t>4.6 </a:t>
            </a:r>
            <a:r>
              <a:rPr lang="zh-CN" altLang="en-US" sz="1200" b="1" u="sng" dirty="0" smtClean="0">
                <a:hlinkClick r:id="rId15" action="ppaction://hlinksldjump"/>
              </a:rPr>
              <a:t>问题</a:t>
            </a:r>
            <a:r>
              <a:rPr lang="en-US" altLang="zh-CN" sz="1200" b="1" u="sng" dirty="0" smtClean="0">
                <a:hlinkClick r:id="rId15" action="ppaction://hlinksldjump"/>
              </a:rPr>
              <a:t>6</a:t>
            </a:r>
            <a:r>
              <a:rPr lang="zh-CN" altLang="en-US" sz="1200" b="1" u="sng" dirty="0" smtClean="0">
                <a:hlinkClick r:id="rId15" action="ppaction://hlinksldjump"/>
              </a:rPr>
              <a:t>：</a:t>
            </a:r>
            <a:r>
              <a:rPr lang="en-US" altLang="zh-CN" sz="1200" b="1" u="sng" dirty="0" err="1" smtClean="0">
                <a:hlinkClick r:id="rId15" action="ppaction://hlinksldjump"/>
              </a:rPr>
              <a:t>makefile</a:t>
            </a:r>
            <a:r>
              <a:rPr lang="zh-CN" altLang="en-US" sz="1200" b="1" u="sng" dirty="0" smtClean="0">
                <a:hlinkClick r:id="rId15" action="ppaction://hlinksldjump"/>
              </a:rPr>
              <a:t>中不允许出现</a:t>
            </a:r>
            <a:r>
              <a:rPr lang="en-US" altLang="zh-CN" sz="1200" b="1" u="sng" dirty="0" smtClean="0">
                <a:hlinkClick r:id="rId15" action="ppaction://hlinksldjump"/>
              </a:rPr>
              <a:t>../</a:t>
            </a:r>
            <a:r>
              <a:rPr lang="zh-CN" altLang="en-US" sz="1200" b="1" u="sng" dirty="0" smtClean="0">
                <a:hlinkClick r:id="rId15" action="ppaction://hlinksldjump"/>
              </a:rPr>
              <a:t>这种父目录的路径</a:t>
            </a:r>
            <a:endParaRPr lang="en-US" altLang="zh-CN" sz="1200" b="1" u="sng" dirty="0" smtClean="0"/>
          </a:p>
          <a:p>
            <a:pPr>
              <a:buNone/>
            </a:pPr>
            <a:endParaRPr lang="en-US" altLang="zh-CN" sz="1200" b="1" dirty="0" smtClean="0"/>
          </a:p>
          <a:p>
            <a:pPr>
              <a:buNone/>
            </a:pPr>
            <a:endParaRPr lang="zh-CN" altLang="en-US" b="1" dirty="0"/>
          </a:p>
        </p:txBody>
      </p:sp>
      <p:pic>
        <p:nvPicPr>
          <p:cNvPr id="4" name="图片 3" descr="Logo.png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7236000" y="504000"/>
            <a:ext cx="1410750" cy="594000"/>
          </a:xfrm>
          <a:prstGeom prst="rect">
            <a:avLst/>
          </a:prstGeom>
        </p:spPr>
      </p:pic>
      <p:pic>
        <p:nvPicPr>
          <p:cNvPr id="5" name="图片 4" descr="iAutoLogo.png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752218" y="661035"/>
            <a:ext cx="2019582" cy="2476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1">
            <a:extLst>
              <a:ext uri="{FF2B5EF4-FFF2-40B4-BE49-F238E27FC236}">
                <a16:creationId xmlns="" xmlns:a16="http://schemas.microsoft.com/office/drawing/2014/main" id="{BA1EB68F-01F7-4612-89A9-C240272B8A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7624" y="980728"/>
            <a:ext cx="6343672" cy="709865"/>
          </a:xfrm>
        </p:spPr>
        <p:txBody>
          <a:bodyPr/>
          <a:lstStyle/>
          <a:p>
            <a:pPr algn="ctr"/>
            <a:r>
              <a:rPr lang="en-US" altLang="zh-CN" sz="2400" b="1" dirty="0" smtClean="0"/>
              <a:t>2.1.2 </a:t>
            </a:r>
            <a:r>
              <a:rPr lang="zh-CN" altLang="en-US" sz="2400" b="1" dirty="0" smtClean="0"/>
              <a:t>对输入参数进行预期</a:t>
            </a:r>
            <a:endParaRPr lang="zh-CN" altLang="en-US" dirty="0"/>
          </a:p>
        </p:txBody>
      </p:sp>
      <p:sp>
        <p:nvSpPr>
          <p:cNvPr id="8" name="内容占位符 7"/>
          <p:cNvSpPr>
            <a:spLocks noGrp="1"/>
          </p:cNvSpPr>
          <p:nvPr>
            <p:ph idx="1"/>
          </p:nvPr>
        </p:nvSpPr>
        <p:spPr>
          <a:xfrm>
            <a:off x="755576" y="2276872"/>
            <a:ext cx="4896544" cy="288032"/>
          </a:xfrm>
        </p:spPr>
        <p:txBody>
          <a:bodyPr>
            <a:normAutofit fontScale="92500" lnSpcReduction="10000"/>
          </a:bodyPr>
          <a:lstStyle/>
          <a:p>
            <a:pPr>
              <a:buNone/>
            </a:pPr>
            <a:r>
              <a:rPr lang="zh-CN" altLang="en-US" sz="1400" dirty="0" smtClean="0"/>
              <a:t>补充：</a:t>
            </a:r>
            <a:r>
              <a:rPr lang="en-US" altLang="zh-CN" sz="1400" dirty="0" smtClean="0"/>
              <a:t>EXPECT_CALL</a:t>
            </a:r>
            <a:r>
              <a:rPr lang="zh-CN" altLang="en-US" sz="1400" dirty="0" smtClean="0"/>
              <a:t>对</a:t>
            </a:r>
            <a:r>
              <a:rPr lang="en-US" altLang="zh-CN" sz="1400" dirty="0" smtClean="0"/>
              <a:t>mock</a:t>
            </a:r>
            <a:r>
              <a:rPr lang="zh-CN" altLang="en-US" sz="1400" dirty="0" smtClean="0"/>
              <a:t>类成员函数的输入参数进行预期</a:t>
            </a:r>
            <a:endParaRPr lang="en-US" altLang="zh-CN" sz="1400" dirty="0" smtClean="0"/>
          </a:p>
          <a:p>
            <a:pPr>
              <a:buNone/>
            </a:pPr>
            <a:endParaRPr lang="zh-CN" altLang="en-US" dirty="0"/>
          </a:p>
        </p:txBody>
      </p:sp>
      <p:pic>
        <p:nvPicPr>
          <p:cNvPr id="12" name="图片 11" descr="Screenshot from 2018-08-21 11-28-56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788024" y="2924944"/>
            <a:ext cx="2664296" cy="1580066"/>
          </a:xfrm>
          <a:prstGeom prst="rect">
            <a:avLst/>
          </a:prstGeom>
        </p:spPr>
      </p:pic>
      <p:pic>
        <p:nvPicPr>
          <p:cNvPr id="13" name="图片 12" descr="Screenshot from 2018-08-21 11-29-57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43608" y="2924944"/>
            <a:ext cx="1872208" cy="1152128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6948264" y="3933056"/>
            <a:ext cx="20882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>
                <a:solidFill>
                  <a:srgbClr val="FF0000"/>
                </a:solidFill>
              </a:rPr>
              <a:t>而我调用</a:t>
            </a:r>
            <a:r>
              <a:rPr lang="en-US" altLang="zh-CN" sz="1200" dirty="0" err="1" smtClean="0">
                <a:solidFill>
                  <a:srgbClr val="FF0000"/>
                </a:solidFill>
              </a:rPr>
              <a:t>func</a:t>
            </a:r>
            <a:r>
              <a:rPr lang="en-US" altLang="zh-CN" sz="1200" dirty="0" smtClean="0">
                <a:solidFill>
                  <a:srgbClr val="FF0000"/>
                </a:solidFill>
              </a:rPr>
              <a:t>(0)</a:t>
            </a:r>
            <a:r>
              <a:rPr lang="zh-CN" altLang="en-US" sz="1200" dirty="0" smtClean="0">
                <a:solidFill>
                  <a:srgbClr val="FF0000"/>
                </a:solidFill>
              </a:rPr>
              <a:t>，设置期待</a:t>
            </a:r>
            <a:r>
              <a:rPr lang="en-US" altLang="zh-CN" sz="1200" dirty="0" smtClean="0">
                <a:solidFill>
                  <a:srgbClr val="FF0000"/>
                </a:solidFill>
              </a:rPr>
              <a:t>set</a:t>
            </a:r>
            <a:r>
              <a:rPr lang="zh-CN" altLang="en-US" sz="1200" dirty="0" smtClean="0">
                <a:solidFill>
                  <a:srgbClr val="FF0000"/>
                </a:solidFill>
              </a:rPr>
              <a:t>的传入参数为</a:t>
            </a:r>
            <a:r>
              <a:rPr lang="en-US" altLang="zh-CN" sz="1200" dirty="0" smtClean="0">
                <a:solidFill>
                  <a:srgbClr val="FF0000"/>
                </a:solidFill>
              </a:rPr>
              <a:t>77</a:t>
            </a:r>
            <a:r>
              <a:rPr lang="zh-CN" altLang="en-US" sz="1200" dirty="0" smtClean="0">
                <a:solidFill>
                  <a:srgbClr val="FF0000"/>
                </a:solidFill>
              </a:rPr>
              <a:t>，测试应该失败</a:t>
            </a:r>
            <a:endParaRPr lang="zh-CN" altLang="en-US" sz="1200" dirty="0">
              <a:solidFill>
                <a:srgbClr val="FF0000"/>
              </a:solidFill>
            </a:endParaRPr>
          </a:p>
        </p:txBody>
      </p:sp>
      <p:cxnSp>
        <p:nvCxnSpPr>
          <p:cNvPr id="17" name="直接箭头连接符 16"/>
          <p:cNvCxnSpPr/>
          <p:nvPr/>
        </p:nvCxnSpPr>
        <p:spPr>
          <a:xfrm>
            <a:off x="2339752" y="3573016"/>
            <a:ext cx="57606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2915816" y="3356992"/>
            <a:ext cx="17281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err="1" smtClean="0">
                <a:solidFill>
                  <a:srgbClr val="FF0000"/>
                </a:solidFill>
              </a:rPr>
              <a:t>func</a:t>
            </a:r>
            <a:r>
              <a:rPr lang="en-US" altLang="zh-CN" sz="1200" dirty="0" smtClean="0">
                <a:solidFill>
                  <a:srgbClr val="FF0000"/>
                </a:solidFill>
              </a:rPr>
              <a:t>()</a:t>
            </a:r>
            <a:r>
              <a:rPr lang="zh-CN" altLang="en-US" sz="1200" dirty="0" smtClean="0">
                <a:solidFill>
                  <a:srgbClr val="FF0000"/>
                </a:solidFill>
              </a:rPr>
              <a:t>传入参数为</a:t>
            </a:r>
            <a:r>
              <a:rPr lang="en-US" altLang="zh-CN" sz="1200" dirty="0" smtClean="0">
                <a:solidFill>
                  <a:srgbClr val="FF0000"/>
                </a:solidFill>
              </a:rPr>
              <a:t>0</a:t>
            </a:r>
            <a:r>
              <a:rPr lang="zh-CN" altLang="en-US" sz="1200" dirty="0" smtClean="0">
                <a:solidFill>
                  <a:srgbClr val="FF0000"/>
                </a:solidFill>
              </a:rPr>
              <a:t>时，理论上应该调用</a:t>
            </a:r>
            <a:r>
              <a:rPr lang="en-US" altLang="zh-CN" sz="1200" dirty="0" smtClean="0">
                <a:solidFill>
                  <a:srgbClr val="FF0000"/>
                </a:solidFill>
              </a:rPr>
              <a:t>set(10)</a:t>
            </a:r>
            <a:endParaRPr lang="zh-CN" altLang="en-US" sz="1200" dirty="0">
              <a:solidFill>
                <a:srgbClr val="FF0000"/>
              </a:solidFill>
            </a:endParaRPr>
          </a:p>
        </p:txBody>
      </p:sp>
      <p:cxnSp>
        <p:nvCxnSpPr>
          <p:cNvPr id="21" name="直接箭头连接符 20"/>
          <p:cNvCxnSpPr/>
          <p:nvPr/>
        </p:nvCxnSpPr>
        <p:spPr>
          <a:xfrm>
            <a:off x="6372200" y="4365104"/>
            <a:ext cx="57606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 descr="Screenshot from 2018-08-21 11-41-18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43608" y="4725144"/>
            <a:ext cx="4526260" cy="2046596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71600" y="2564904"/>
            <a:ext cx="16561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/>
              <a:t>1.</a:t>
            </a:r>
            <a:r>
              <a:rPr lang="zh-CN" altLang="en-US" sz="1200" dirty="0" smtClean="0"/>
              <a:t>待测类</a:t>
            </a:r>
            <a:r>
              <a:rPr lang="en-US" altLang="zh-CN" sz="1200" dirty="0" smtClean="0"/>
              <a:t>func.cpp</a:t>
            </a:r>
            <a:endParaRPr lang="zh-CN" altLang="en-US" sz="1200" dirty="0"/>
          </a:p>
        </p:txBody>
      </p:sp>
      <p:sp>
        <p:nvSpPr>
          <p:cNvPr id="24" name="TextBox 23"/>
          <p:cNvSpPr txBox="1"/>
          <p:nvPr/>
        </p:nvSpPr>
        <p:spPr>
          <a:xfrm>
            <a:off x="4716016" y="2564904"/>
            <a:ext cx="19442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/>
              <a:t>2.</a:t>
            </a:r>
            <a:r>
              <a:rPr lang="zh-CN" altLang="en-US" sz="1200" dirty="0" smtClean="0"/>
              <a:t>测试代码</a:t>
            </a:r>
            <a:r>
              <a:rPr lang="en-US" altLang="zh-CN" sz="1200" dirty="0" smtClean="0"/>
              <a:t>test….</a:t>
            </a:r>
            <a:r>
              <a:rPr lang="en-US" altLang="zh-CN" sz="1200" dirty="0" err="1" smtClean="0"/>
              <a:t>cpp</a:t>
            </a:r>
            <a:endParaRPr lang="zh-CN" altLang="en-US" sz="1200" dirty="0"/>
          </a:p>
        </p:txBody>
      </p:sp>
      <p:sp>
        <p:nvSpPr>
          <p:cNvPr id="25" name="TextBox 24"/>
          <p:cNvSpPr txBox="1"/>
          <p:nvPr/>
        </p:nvSpPr>
        <p:spPr>
          <a:xfrm>
            <a:off x="971600" y="4437112"/>
            <a:ext cx="16561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/>
              <a:t>3.</a:t>
            </a:r>
            <a:r>
              <a:rPr lang="zh-CN" altLang="en-US" sz="1200" dirty="0" smtClean="0"/>
              <a:t>执行结果</a:t>
            </a:r>
            <a:endParaRPr lang="zh-CN" altLang="en-US" sz="1200" dirty="0"/>
          </a:p>
        </p:txBody>
      </p:sp>
      <p:cxnSp>
        <p:nvCxnSpPr>
          <p:cNvPr id="26" name="直接箭头连接符 25"/>
          <p:cNvCxnSpPr>
            <a:endCxn id="28" idx="1"/>
          </p:cNvCxnSpPr>
          <p:nvPr/>
        </p:nvCxnSpPr>
        <p:spPr>
          <a:xfrm flipV="1">
            <a:off x="4644008" y="5840398"/>
            <a:ext cx="1152128" cy="3687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5796136" y="5517232"/>
            <a:ext cx="23762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>
                <a:solidFill>
                  <a:srgbClr val="FF0000"/>
                </a:solidFill>
              </a:rPr>
              <a:t>set</a:t>
            </a:r>
            <a:r>
              <a:rPr lang="zh-CN" altLang="en-US" sz="1200" dirty="0" smtClean="0">
                <a:solidFill>
                  <a:srgbClr val="FF0000"/>
                </a:solidFill>
              </a:rPr>
              <a:t>期待参数</a:t>
            </a:r>
            <a:r>
              <a:rPr lang="en-US" altLang="zh-CN" sz="1200" dirty="0" smtClean="0">
                <a:solidFill>
                  <a:srgbClr val="FF0000"/>
                </a:solidFill>
              </a:rPr>
              <a:t>77</a:t>
            </a:r>
            <a:r>
              <a:rPr lang="zh-CN" altLang="en-US" sz="1200" dirty="0" smtClean="0">
                <a:solidFill>
                  <a:srgbClr val="FF0000"/>
                </a:solidFill>
              </a:rPr>
              <a:t>，实际参数</a:t>
            </a:r>
            <a:r>
              <a:rPr lang="en-US" altLang="zh-CN" sz="1200" dirty="0" smtClean="0">
                <a:solidFill>
                  <a:srgbClr val="FF0000"/>
                </a:solidFill>
              </a:rPr>
              <a:t>10</a:t>
            </a:r>
            <a:r>
              <a:rPr lang="zh-CN" altLang="en-US" sz="1200" dirty="0" smtClean="0">
                <a:solidFill>
                  <a:srgbClr val="FF0000"/>
                </a:solidFill>
              </a:rPr>
              <a:t>，测试失败，说明可以用这种方法对</a:t>
            </a:r>
            <a:r>
              <a:rPr lang="en-US" altLang="zh-CN" sz="1200" dirty="0" smtClean="0">
                <a:solidFill>
                  <a:srgbClr val="FF0000"/>
                </a:solidFill>
              </a:rPr>
              <a:t>mock</a:t>
            </a:r>
            <a:r>
              <a:rPr lang="zh-CN" altLang="en-US" sz="1200" dirty="0" smtClean="0">
                <a:solidFill>
                  <a:srgbClr val="FF0000"/>
                </a:solidFill>
              </a:rPr>
              <a:t>接口进行预期设定</a:t>
            </a:r>
            <a:endParaRPr lang="zh-CN" altLang="en-US" sz="1200" dirty="0">
              <a:solidFill>
                <a:srgbClr val="FF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100392" y="6381328"/>
            <a:ext cx="9361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 smtClean="0">
                <a:hlinkClick r:id="rId5" action="ppaction://hlinksldjump"/>
              </a:rPr>
              <a:t>返回目录</a:t>
            </a:r>
            <a:endParaRPr lang="zh-CN" altLang="en-US" sz="1000" dirty="0"/>
          </a:p>
        </p:txBody>
      </p:sp>
      <p:pic>
        <p:nvPicPr>
          <p:cNvPr id="19" name="图片 18" descr="Logo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236000" y="504000"/>
            <a:ext cx="1410750" cy="594000"/>
          </a:xfrm>
          <a:prstGeom prst="rect">
            <a:avLst/>
          </a:prstGeom>
        </p:spPr>
      </p:pic>
      <p:pic>
        <p:nvPicPr>
          <p:cNvPr id="27" name="图片 26" descr="iAutoLogo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52218" y="661035"/>
            <a:ext cx="2019582" cy="247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945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Screenshot from 2018-08-17 16-51-04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27584" y="4869160"/>
            <a:ext cx="3654723" cy="1595503"/>
          </a:xfrm>
          <a:prstGeom prst="rect">
            <a:avLst/>
          </a:prstGeom>
        </p:spPr>
      </p:pic>
      <p:pic>
        <p:nvPicPr>
          <p:cNvPr id="23" name="图片 22" descr="Screenshot from 2018-08-17 16-50-35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83568" y="2852936"/>
            <a:ext cx="4444047" cy="1395983"/>
          </a:xfrm>
          <a:prstGeom prst="rect">
            <a:avLst/>
          </a:prstGeom>
        </p:spPr>
      </p:pic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1E2709A3-B5DC-498B-9A7F-F35DFC2690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0" y="5733256"/>
            <a:ext cx="3600400" cy="21602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CN" sz="800" dirty="0" smtClean="0">
                <a:solidFill>
                  <a:schemeClr val="accent2"/>
                </a:solidFill>
              </a:rPr>
              <a:t>get</a:t>
            </a:r>
            <a:r>
              <a:rPr lang="zh-CN" altLang="en-US" sz="800" dirty="0" smtClean="0">
                <a:solidFill>
                  <a:schemeClr val="accent2"/>
                </a:solidFill>
              </a:rPr>
              <a:t>可以不需要实现，稍后在</a:t>
            </a:r>
            <a:r>
              <a:rPr lang="en-US" altLang="zh-CN" sz="800" dirty="0" err="1" smtClean="0">
                <a:solidFill>
                  <a:schemeClr val="accent2"/>
                </a:solidFill>
              </a:rPr>
              <a:t>gtest</a:t>
            </a:r>
            <a:r>
              <a:rPr lang="zh-CN" altLang="en-US" sz="800" dirty="0" smtClean="0">
                <a:solidFill>
                  <a:schemeClr val="accent2"/>
                </a:solidFill>
              </a:rPr>
              <a:t>代码中</a:t>
            </a:r>
            <a:r>
              <a:rPr lang="en-US" altLang="zh-CN" sz="800" dirty="0" smtClean="0">
                <a:solidFill>
                  <a:schemeClr val="accent2"/>
                </a:solidFill>
              </a:rPr>
              <a:t>mock</a:t>
            </a:r>
            <a:r>
              <a:rPr lang="zh-CN" altLang="en-US" sz="800" dirty="0" smtClean="0">
                <a:solidFill>
                  <a:schemeClr val="accent2"/>
                </a:solidFill>
              </a:rPr>
              <a:t>这个方法</a:t>
            </a:r>
            <a:endParaRPr lang="en-US" altLang="zh-CN" sz="800" dirty="0">
              <a:solidFill>
                <a:schemeClr val="accent2"/>
              </a:solidFill>
            </a:endParaRPr>
          </a:p>
        </p:txBody>
      </p:sp>
      <p:cxnSp>
        <p:nvCxnSpPr>
          <p:cNvPr id="7" name="直接箭头连接符 6"/>
          <p:cNvCxnSpPr/>
          <p:nvPr/>
        </p:nvCxnSpPr>
        <p:spPr>
          <a:xfrm>
            <a:off x="4860032" y="3212976"/>
            <a:ext cx="504056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508104" y="3068960"/>
            <a:ext cx="17281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 smtClean="0">
                <a:solidFill>
                  <a:schemeClr val="accent2"/>
                </a:solidFill>
              </a:rPr>
              <a:t>这里我通过打</a:t>
            </a:r>
            <a:r>
              <a:rPr lang="en-US" altLang="zh-CN" sz="1000" dirty="0" smtClean="0">
                <a:solidFill>
                  <a:schemeClr val="accent2"/>
                </a:solidFill>
              </a:rPr>
              <a:t>log</a:t>
            </a:r>
            <a:r>
              <a:rPr lang="zh-CN" altLang="en-US" sz="1000" dirty="0" smtClean="0">
                <a:solidFill>
                  <a:schemeClr val="accent2"/>
                </a:solidFill>
              </a:rPr>
              <a:t>来看分支覆盖情况</a:t>
            </a:r>
            <a:endParaRPr lang="zh-CN" altLang="en-US" sz="1000" dirty="0">
              <a:solidFill>
                <a:schemeClr val="accent2"/>
              </a:solidFill>
            </a:endParaRPr>
          </a:p>
        </p:txBody>
      </p:sp>
      <p:cxnSp>
        <p:nvCxnSpPr>
          <p:cNvPr id="13" name="直接箭头连接符 12"/>
          <p:cNvCxnSpPr/>
          <p:nvPr/>
        </p:nvCxnSpPr>
        <p:spPr>
          <a:xfrm>
            <a:off x="2267744" y="2924944"/>
            <a:ext cx="57606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11560" y="4365104"/>
            <a:ext cx="50405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/>
              <a:t>2.</a:t>
            </a:r>
            <a:r>
              <a:rPr lang="zh-CN" altLang="en-US" sz="1200" dirty="0" smtClean="0"/>
              <a:t>这里我将构造</a:t>
            </a:r>
            <a:r>
              <a:rPr lang="en-US" altLang="zh-CN" sz="1200" dirty="0" smtClean="0"/>
              <a:t>Setting</a:t>
            </a:r>
            <a:r>
              <a:rPr lang="zh-CN" altLang="en-US" sz="1200" dirty="0" smtClean="0"/>
              <a:t>类，下面为自己构造的</a:t>
            </a:r>
            <a:r>
              <a:rPr lang="en-US" altLang="zh-CN" sz="1200" dirty="0" err="1" smtClean="0"/>
              <a:t>setting.h</a:t>
            </a:r>
            <a:endParaRPr lang="zh-CN" altLang="en-US" sz="1200" dirty="0"/>
          </a:p>
        </p:txBody>
      </p:sp>
      <p:sp>
        <p:nvSpPr>
          <p:cNvPr id="12" name="标题 1">
            <a:extLst>
              <a:ext uri="{FF2B5EF4-FFF2-40B4-BE49-F238E27FC236}">
                <a16:creationId xmlns="" xmlns:a16="http://schemas.microsoft.com/office/drawing/2014/main" id="{BA1EB68F-01F7-4612-89A9-C240272B8A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616" y="908720"/>
            <a:ext cx="6343672" cy="709865"/>
          </a:xfrm>
        </p:spPr>
        <p:txBody>
          <a:bodyPr/>
          <a:lstStyle/>
          <a:p>
            <a:pPr algn="ctr"/>
            <a:r>
              <a:rPr lang="en-US" altLang="zh-CN" sz="2400" b="1" dirty="0" smtClean="0"/>
              <a:t>2.2 </a:t>
            </a:r>
            <a:r>
              <a:rPr lang="zh-CN" altLang="en-US" sz="2400" b="1" dirty="0" smtClean="0"/>
              <a:t>需要打桩的类作为参数传入待测接口</a:t>
            </a:r>
            <a:r>
              <a:rPr lang="en-US" altLang="zh-CN" sz="2400" b="1" dirty="0" smtClean="0"/>
              <a:t/>
            </a:r>
            <a:br>
              <a:rPr lang="en-US" altLang="zh-CN" sz="2400" b="1" dirty="0" smtClean="0"/>
            </a:br>
            <a:r>
              <a:rPr lang="en-US" altLang="zh-CN" sz="1400" b="1" dirty="0" smtClean="0"/>
              <a:t>(</a:t>
            </a:r>
            <a:r>
              <a:rPr lang="zh-CN" altLang="en-US" sz="1400" b="1" dirty="0" smtClean="0"/>
              <a:t>代码参照：代码举例</a:t>
            </a:r>
            <a:r>
              <a:rPr lang="en-US" altLang="zh-CN" sz="1400" b="1" dirty="0" smtClean="0"/>
              <a:t>/</a:t>
            </a:r>
            <a:r>
              <a:rPr lang="en-US" altLang="zh-CN" sz="1400" b="1" dirty="0" err="1" smtClean="0"/>
              <a:t>GMockC</a:t>
            </a:r>
            <a:r>
              <a:rPr lang="en-US" altLang="zh-CN" sz="1400" b="1" dirty="0" smtClean="0"/>
              <a:t>++_</a:t>
            </a:r>
            <a:r>
              <a:rPr lang="zh-CN" altLang="en-US" sz="1400" b="1" dirty="0" smtClean="0"/>
              <a:t>类作传入参数</a:t>
            </a:r>
            <a:r>
              <a:rPr lang="en-US" altLang="zh-CN" sz="1400" b="1" dirty="0" smtClean="0"/>
              <a:t>)</a:t>
            </a:r>
            <a:endParaRPr lang="zh-CN" altLang="en-US" sz="1400" dirty="0"/>
          </a:p>
        </p:txBody>
      </p:sp>
      <p:sp>
        <p:nvSpPr>
          <p:cNvPr id="22" name="TextBox 21"/>
          <p:cNvSpPr txBox="1"/>
          <p:nvPr/>
        </p:nvSpPr>
        <p:spPr>
          <a:xfrm>
            <a:off x="539552" y="2420888"/>
            <a:ext cx="42484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 smtClean="0"/>
              <a:t>1.Func.cpp</a:t>
            </a:r>
            <a:r>
              <a:rPr lang="en-US" altLang="zh-CN" sz="1200" dirty="0" smtClean="0"/>
              <a:t>: </a:t>
            </a:r>
            <a:r>
              <a:rPr lang="zh-CN" altLang="en-US" sz="1200" dirty="0" smtClean="0"/>
              <a:t>以下是待测类成员函数（</a:t>
            </a:r>
            <a:r>
              <a:rPr lang="en-US" altLang="zh-CN" sz="1200" dirty="0" err="1" smtClean="0"/>
              <a:t>addORmin</a:t>
            </a:r>
            <a:r>
              <a:rPr lang="zh-CN" altLang="en-US" sz="1200" dirty="0" smtClean="0"/>
              <a:t>）的定义</a:t>
            </a:r>
            <a:endParaRPr lang="zh-CN" altLang="en-US" sz="1200" dirty="0"/>
          </a:p>
        </p:txBody>
      </p:sp>
      <p:sp>
        <p:nvSpPr>
          <p:cNvPr id="29" name="TextBox 28"/>
          <p:cNvSpPr txBox="1"/>
          <p:nvPr/>
        </p:nvSpPr>
        <p:spPr>
          <a:xfrm>
            <a:off x="2987824" y="2766120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dirty="0" smtClean="0">
                <a:solidFill>
                  <a:schemeClr val="accent2"/>
                </a:solidFill>
              </a:rPr>
              <a:t>Setting</a:t>
            </a:r>
            <a:r>
              <a:rPr lang="zh-CN" altLang="en-US" sz="900" dirty="0" smtClean="0">
                <a:solidFill>
                  <a:schemeClr val="accent2"/>
                </a:solidFill>
              </a:rPr>
              <a:t>类对象作为待测</a:t>
            </a:r>
            <a:endParaRPr lang="en-US" altLang="zh-CN" sz="900" dirty="0" smtClean="0">
              <a:solidFill>
                <a:schemeClr val="accent2"/>
              </a:solidFill>
            </a:endParaRPr>
          </a:p>
          <a:p>
            <a:r>
              <a:rPr lang="zh-CN" altLang="en-US" sz="900" dirty="0" smtClean="0">
                <a:solidFill>
                  <a:schemeClr val="accent2"/>
                </a:solidFill>
              </a:rPr>
              <a:t>函数的参数</a:t>
            </a:r>
            <a:endParaRPr lang="zh-CN" altLang="en-US" sz="900" dirty="0">
              <a:solidFill>
                <a:schemeClr val="accent2"/>
              </a:solidFill>
            </a:endParaRPr>
          </a:p>
        </p:txBody>
      </p:sp>
      <p:cxnSp>
        <p:nvCxnSpPr>
          <p:cNvPr id="30" name="直接箭头连接符 29"/>
          <p:cNvCxnSpPr/>
          <p:nvPr/>
        </p:nvCxnSpPr>
        <p:spPr>
          <a:xfrm>
            <a:off x="2483768" y="3789040"/>
            <a:ext cx="792088" cy="7200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3203848" y="3789040"/>
            <a:ext cx="194421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dirty="0" smtClean="0">
                <a:solidFill>
                  <a:schemeClr val="accent2"/>
                </a:solidFill>
              </a:rPr>
              <a:t>Setting</a:t>
            </a:r>
            <a:r>
              <a:rPr lang="zh-CN" altLang="en-US" sz="900" dirty="0" smtClean="0">
                <a:solidFill>
                  <a:schemeClr val="accent2"/>
                </a:solidFill>
              </a:rPr>
              <a:t>类的</a:t>
            </a:r>
            <a:r>
              <a:rPr lang="en-US" altLang="zh-CN" sz="900" dirty="0" smtClean="0">
                <a:solidFill>
                  <a:schemeClr val="accent2"/>
                </a:solidFill>
              </a:rPr>
              <a:t>get</a:t>
            </a:r>
            <a:r>
              <a:rPr lang="zh-CN" altLang="en-US" sz="900" dirty="0" smtClean="0">
                <a:solidFill>
                  <a:schemeClr val="accent2"/>
                </a:solidFill>
              </a:rPr>
              <a:t>接口需要被</a:t>
            </a:r>
            <a:r>
              <a:rPr lang="en-US" altLang="zh-CN" sz="900" dirty="0" smtClean="0">
                <a:solidFill>
                  <a:schemeClr val="accent2"/>
                </a:solidFill>
              </a:rPr>
              <a:t>mock</a:t>
            </a:r>
            <a:endParaRPr lang="zh-CN" altLang="en-US" sz="900" dirty="0">
              <a:solidFill>
                <a:schemeClr val="accent2"/>
              </a:solidFill>
            </a:endParaRPr>
          </a:p>
        </p:txBody>
      </p:sp>
      <p:sp>
        <p:nvSpPr>
          <p:cNvPr id="33" name="内容占位符 2">
            <a:extLst>
              <a:ext uri="{FF2B5EF4-FFF2-40B4-BE49-F238E27FC236}">
                <a16:creationId xmlns="" xmlns:a16="http://schemas.microsoft.com/office/drawing/2014/main" id="{1E2709A3-B5DC-498B-9A7F-F35DFC26907C}"/>
              </a:ext>
            </a:extLst>
          </p:cNvPr>
          <p:cNvSpPr txBox="1">
            <a:spLocks/>
          </p:cNvSpPr>
          <p:nvPr/>
        </p:nvSpPr>
        <p:spPr>
          <a:xfrm>
            <a:off x="3131840" y="5445224"/>
            <a:ext cx="1224136" cy="21602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tabLst/>
              <a:defRPr/>
            </a:pPr>
            <a:r>
              <a:rPr lang="zh-CN" altLang="en-US" sz="800" dirty="0" smtClean="0">
                <a:solidFill>
                  <a:schemeClr val="accent2"/>
                </a:solidFill>
              </a:rPr>
              <a:t>析构函数必须为</a:t>
            </a:r>
            <a:r>
              <a:rPr lang="en-US" altLang="zh-CN" sz="800" dirty="0" smtClean="0">
                <a:solidFill>
                  <a:schemeClr val="accent2"/>
                </a:solidFill>
              </a:rPr>
              <a:t>virtual</a:t>
            </a:r>
            <a:endParaRPr kumimoji="0" lang="en-US" altLang="zh-CN" sz="800" b="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34" name="直接箭头连接符 33"/>
          <p:cNvCxnSpPr>
            <a:endCxn id="33" idx="1"/>
          </p:cNvCxnSpPr>
          <p:nvPr/>
        </p:nvCxnSpPr>
        <p:spPr>
          <a:xfrm flipV="1">
            <a:off x="2411760" y="5553236"/>
            <a:ext cx="720080" cy="3600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/>
          <p:cNvCxnSpPr>
            <a:endCxn id="3" idx="1"/>
          </p:cNvCxnSpPr>
          <p:nvPr/>
        </p:nvCxnSpPr>
        <p:spPr>
          <a:xfrm flipV="1">
            <a:off x="3779912" y="5841268"/>
            <a:ext cx="792088" cy="3600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箭头连接符 43"/>
          <p:cNvCxnSpPr/>
          <p:nvPr/>
        </p:nvCxnSpPr>
        <p:spPr>
          <a:xfrm flipV="1">
            <a:off x="1835696" y="6021288"/>
            <a:ext cx="720080" cy="3600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内容占位符 2">
            <a:extLst>
              <a:ext uri="{FF2B5EF4-FFF2-40B4-BE49-F238E27FC236}">
                <a16:creationId xmlns="" xmlns:a16="http://schemas.microsoft.com/office/drawing/2014/main" id="{1E2709A3-B5DC-498B-9A7F-F35DFC26907C}"/>
              </a:ext>
            </a:extLst>
          </p:cNvPr>
          <p:cNvSpPr txBox="1">
            <a:spLocks/>
          </p:cNvSpPr>
          <p:nvPr/>
        </p:nvSpPr>
        <p:spPr>
          <a:xfrm>
            <a:off x="2699792" y="6021288"/>
            <a:ext cx="2448272" cy="2880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tabLst/>
              <a:defRPr/>
            </a:pPr>
            <a:r>
              <a:rPr kumimoji="0" lang="zh-CN" altLang="en-US" sz="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若需要改变类成员的，可以声明成</a:t>
            </a:r>
            <a:r>
              <a:rPr kumimoji="0" lang="en-US" altLang="zh-CN" sz="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public</a:t>
            </a:r>
            <a:r>
              <a:rPr kumimoji="0" lang="zh-CN" altLang="en-US" sz="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，</a:t>
            </a:r>
            <a:r>
              <a:rPr kumimoji="0" lang="en-US" altLang="zh-CN" sz="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mock</a:t>
            </a:r>
            <a:r>
              <a:rPr kumimoji="0" lang="zh-CN" altLang="en-US" sz="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对象可以直接给父类的</a:t>
            </a:r>
            <a:r>
              <a:rPr kumimoji="0" lang="en-US" altLang="zh-CN" sz="8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m_state</a:t>
            </a:r>
            <a:r>
              <a:rPr kumimoji="0" lang="zh-CN" altLang="en-US" sz="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赋值</a:t>
            </a:r>
            <a:endParaRPr kumimoji="0" lang="en-US" altLang="zh-CN" sz="800" b="0" i="0" u="none" strike="noStrike" kern="120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100392" y="6381328"/>
            <a:ext cx="9361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 smtClean="0">
                <a:hlinkClick r:id="rId4" action="ppaction://hlinksldjump"/>
              </a:rPr>
              <a:t>返回目录</a:t>
            </a:r>
            <a:endParaRPr lang="zh-CN" altLang="en-US" sz="1000" dirty="0"/>
          </a:p>
        </p:txBody>
      </p:sp>
      <p:pic>
        <p:nvPicPr>
          <p:cNvPr id="20" name="图片 19" descr="Logo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236000" y="504000"/>
            <a:ext cx="1410750" cy="594000"/>
          </a:xfrm>
          <a:prstGeom prst="rect">
            <a:avLst/>
          </a:prstGeom>
        </p:spPr>
      </p:pic>
      <p:pic>
        <p:nvPicPr>
          <p:cNvPr id="21" name="图片 20" descr="iAutoLogo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52218" y="661035"/>
            <a:ext cx="2019582" cy="247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945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99592" y="2204864"/>
            <a:ext cx="2195450" cy="363736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altLang="zh-CN" sz="1400" dirty="0" smtClean="0"/>
              <a:t>3.</a:t>
            </a:r>
            <a:r>
              <a:rPr lang="zh-CN" altLang="en-US" sz="1400" dirty="0" smtClean="0"/>
              <a:t>构造</a:t>
            </a:r>
            <a:r>
              <a:rPr lang="en-US" altLang="zh-CN" sz="1400" dirty="0" smtClean="0"/>
              <a:t>mock</a:t>
            </a:r>
            <a:r>
              <a:rPr lang="zh-CN" altLang="en-US" sz="1400" dirty="0" smtClean="0"/>
              <a:t>类</a:t>
            </a:r>
            <a:endParaRPr lang="zh-CN" altLang="en-US" sz="1400" dirty="0"/>
          </a:p>
        </p:txBody>
      </p:sp>
      <p:sp>
        <p:nvSpPr>
          <p:cNvPr id="5" name="标题 1">
            <a:extLst>
              <a:ext uri="{FF2B5EF4-FFF2-40B4-BE49-F238E27FC236}">
                <a16:creationId xmlns="" xmlns:a16="http://schemas.microsoft.com/office/drawing/2014/main" id="{BA1EB68F-01F7-4612-89A9-C240272B8A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616" y="908720"/>
            <a:ext cx="6343672" cy="709865"/>
          </a:xfrm>
        </p:spPr>
        <p:txBody>
          <a:bodyPr/>
          <a:lstStyle/>
          <a:p>
            <a:pPr marL="0" indent="0" algn="ctr"/>
            <a:r>
              <a:rPr lang="en-US" altLang="zh-CN" sz="2400" b="1" dirty="0" smtClean="0"/>
              <a:t>2.2 </a:t>
            </a:r>
            <a:r>
              <a:rPr lang="zh-CN" altLang="en-US" sz="2400" b="1" dirty="0" smtClean="0"/>
              <a:t>需要打桩的类作为参数传入待测接口</a:t>
            </a:r>
          </a:p>
        </p:txBody>
      </p:sp>
      <p:pic>
        <p:nvPicPr>
          <p:cNvPr id="6" name="图片 5" descr="Screenshot from 2018-08-17 16-51-27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43608" y="2564904"/>
            <a:ext cx="5472608" cy="2088232"/>
          </a:xfrm>
          <a:prstGeom prst="rect">
            <a:avLst/>
          </a:prstGeom>
        </p:spPr>
      </p:pic>
      <p:sp>
        <p:nvSpPr>
          <p:cNvPr id="7" name="内容占位符 2"/>
          <p:cNvSpPr txBox="1">
            <a:spLocks/>
          </p:cNvSpPr>
          <p:nvPr/>
        </p:nvSpPr>
        <p:spPr>
          <a:xfrm>
            <a:off x="971600" y="4725144"/>
            <a:ext cx="2195450" cy="3637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4.Gtest</a:t>
            </a:r>
            <a:r>
              <a:rPr kumimoji="0" lang="zh-CN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执行结果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8" name="图片 7" descr="Screenshot from 2018-08-17 17-13-22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15616" y="5085184"/>
            <a:ext cx="3926384" cy="1337291"/>
          </a:xfrm>
          <a:prstGeom prst="rect">
            <a:avLst/>
          </a:prstGeom>
        </p:spPr>
      </p:pic>
      <p:cxnSp>
        <p:nvCxnSpPr>
          <p:cNvPr id="10" name="直接箭头连接符 9"/>
          <p:cNvCxnSpPr/>
          <p:nvPr/>
        </p:nvCxnSpPr>
        <p:spPr>
          <a:xfrm>
            <a:off x="4499992" y="5661248"/>
            <a:ext cx="72008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364088" y="5517232"/>
            <a:ext cx="16561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 smtClean="0"/>
              <a:t>打印结果说明</a:t>
            </a:r>
            <a:r>
              <a:rPr lang="en-US" altLang="zh-CN" sz="1000" dirty="0" smtClean="0"/>
              <a:t>mock</a:t>
            </a:r>
            <a:r>
              <a:rPr lang="zh-CN" altLang="en-US" sz="1000" dirty="0" smtClean="0"/>
              <a:t>生效，分支均被覆盖</a:t>
            </a:r>
            <a:endParaRPr lang="zh-CN" altLang="en-US" sz="1000" dirty="0"/>
          </a:p>
        </p:txBody>
      </p:sp>
      <p:sp>
        <p:nvSpPr>
          <p:cNvPr id="9" name="TextBox 8"/>
          <p:cNvSpPr txBox="1"/>
          <p:nvPr/>
        </p:nvSpPr>
        <p:spPr>
          <a:xfrm>
            <a:off x="8100392" y="6381328"/>
            <a:ext cx="9361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 smtClean="0">
                <a:hlinkClick r:id="rId4" action="ppaction://hlinksldjump"/>
              </a:rPr>
              <a:t>返回目录</a:t>
            </a:r>
            <a:endParaRPr lang="zh-CN" altLang="en-US" sz="1000" dirty="0"/>
          </a:p>
        </p:txBody>
      </p:sp>
      <p:pic>
        <p:nvPicPr>
          <p:cNvPr id="12" name="图片 11" descr="Logo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236000" y="504000"/>
            <a:ext cx="1410750" cy="594000"/>
          </a:xfrm>
          <a:prstGeom prst="rect">
            <a:avLst/>
          </a:prstGeom>
        </p:spPr>
      </p:pic>
      <p:pic>
        <p:nvPicPr>
          <p:cNvPr id="13" name="图片 12" descr="iAutoLogo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52218" y="661035"/>
            <a:ext cx="2019582" cy="247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945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BA1EB68F-01F7-4612-89A9-C240272B8A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32" y="908720"/>
            <a:ext cx="6343672" cy="709865"/>
          </a:xfrm>
        </p:spPr>
        <p:txBody>
          <a:bodyPr/>
          <a:lstStyle/>
          <a:p>
            <a:pPr marL="0" indent="0" algn="ctr"/>
            <a:r>
              <a:rPr lang="en-US" altLang="zh-CN" sz="2400" b="1" dirty="0" smtClean="0"/>
              <a:t>2.3.1 </a:t>
            </a:r>
            <a:r>
              <a:rPr lang="zh-CN" altLang="en-US" sz="2400" b="1" dirty="0" smtClean="0"/>
              <a:t>改变局部使用的类的返回值</a:t>
            </a:r>
            <a:r>
              <a:rPr lang="en-US" altLang="zh-CN" sz="2400" b="1" dirty="0" smtClean="0"/>
              <a:t/>
            </a:r>
            <a:br>
              <a:rPr lang="en-US" altLang="zh-CN" sz="2400" b="1" dirty="0" smtClean="0"/>
            </a:br>
            <a:r>
              <a:rPr lang="en-US" altLang="zh-CN" sz="1400" b="1" dirty="0" smtClean="0"/>
              <a:t>(</a:t>
            </a:r>
            <a:r>
              <a:rPr lang="zh-CN" altLang="en-US" sz="1400" b="1" dirty="0" smtClean="0"/>
              <a:t>代码参照：代码举例</a:t>
            </a:r>
            <a:r>
              <a:rPr lang="en-US" altLang="zh-CN" sz="1400" b="1" dirty="0" smtClean="0"/>
              <a:t>/</a:t>
            </a:r>
            <a:r>
              <a:rPr lang="en-US" altLang="zh-CN" sz="1400" b="1" dirty="0" err="1" smtClean="0"/>
              <a:t>GMockC</a:t>
            </a:r>
            <a:r>
              <a:rPr lang="en-US" altLang="zh-CN" sz="1400" b="1" dirty="0" smtClean="0"/>
              <a:t>++_Singleton)</a:t>
            </a:r>
            <a:endParaRPr lang="zh-CN" altLang="en-US" sz="1400" b="1" dirty="0" smtClean="0"/>
          </a:p>
        </p:txBody>
      </p:sp>
      <p:sp>
        <p:nvSpPr>
          <p:cNvPr id="3" name="矩形 2"/>
          <p:cNvSpPr/>
          <p:nvPr/>
        </p:nvSpPr>
        <p:spPr>
          <a:xfrm>
            <a:off x="611560" y="2708920"/>
            <a:ext cx="489428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 smtClean="0"/>
              <a:t>1.Func.cpp: </a:t>
            </a:r>
            <a:r>
              <a:rPr lang="zh-CN" altLang="en-US" sz="1400" dirty="0" smtClean="0"/>
              <a:t>以下是待测类成员函数（</a:t>
            </a:r>
            <a:r>
              <a:rPr lang="en-US" altLang="zh-CN" sz="1400" dirty="0" err="1" smtClean="0"/>
              <a:t>addORmin</a:t>
            </a:r>
            <a:r>
              <a:rPr lang="zh-CN" altLang="en-US" sz="1400" dirty="0" smtClean="0"/>
              <a:t>）的定义</a:t>
            </a:r>
            <a:endParaRPr lang="zh-CN" altLang="en-US" sz="1400" dirty="0"/>
          </a:p>
        </p:txBody>
      </p:sp>
      <p:pic>
        <p:nvPicPr>
          <p:cNvPr id="4" name="图片 3" descr="Screenshot from 2018-08-13 09-12-1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83568" y="3140968"/>
            <a:ext cx="6934744" cy="1977951"/>
          </a:xfrm>
          <a:prstGeom prst="rect">
            <a:avLst/>
          </a:prstGeom>
        </p:spPr>
      </p:pic>
      <p:cxnSp>
        <p:nvCxnSpPr>
          <p:cNvPr id="6" name="直接箭头连接符 5"/>
          <p:cNvCxnSpPr/>
          <p:nvPr/>
        </p:nvCxnSpPr>
        <p:spPr>
          <a:xfrm>
            <a:off x="1907704" y="3573016"/>
            <a:ext cx="1584176" cy="187220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267744" y="5445224"/>
            <a:ext cx="36724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/>
              <a:t>Set</a:t>
            </a:r>
            <a:r>
              <a:rPr lang="zh-CN" altLang="en-US" sz="1200" dirty="0" smtClean="0"/>
              <a:t>为局部对象，以上</a:t>
            </a:r>
            <a:r>
              <a:rPr lang="en-US" altLang="zh-CN" sz="1200" dirty="0" smtClean="0"/>
              <a:t>mock</a:t>
            </a:r>
            <a:r>
              <a:rPr lang="zh-CN" altLang="en-US" sz="1200" dirty="0" smtClean="0"/>
              <a:t>方法无法改变该局部对象的类成员函数的返回值，因此引入</a:t>
            </a:r>
            <a:r>
              <a:rPr lang="zh-CN" altLang="en-US" sz="1200" dirty="0" smtClean="0">
                <a:solidFill>
                  <a:schemeClr val="accent2"/>
                </a:solidFill>
              </a:rPr>
              <a:t>单例模式</a:t>
            </a:r>
            <a:endParaRPr lang="zh-CN" altLang="en-US" sz="1200" dirty="0"/>
          </a:p>
        </p:txBody>
      </p:sp>
      <p:sp>
        <p:nvSpPr>
          <p:cNvPr id="10" name="矩形 9"/>
          <p:cNvSpPr/>
          <p:nvPr/>
        </p:nvSpPr>
        <p:spPr>
          <a:xfrm>
            <a:off x="611560" y="2276872"/>
            <a:ext cx="37444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 smtClean="0"/>
              <a:t>举例：改变局部使用的类的返回值</a:t>
            </a:r>
            <a:endParaRPr lang="zh-CN" alt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8100392" y="6381328"/>
            <a:ext cx="9361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 smtClean="0">
                <a:hlinkClick r:id="rId3" action="ppaction://hlinksldjump"/>
              </a:rPr>
              <a:t>返回目录</a:t>
            </a:r>
            <a:endParaRPr lang="zh-CN" altLang="en-US" sz="1000" dirty="0"/>
          </a:p>
        </p:txBody>
      </p:sp>
      <p:pic>
        <p:nvPicPr>
          <p:cNvPr id="9" name="图片 8" descr="Logo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236000" y="504000"/>
            <a:ext cx="1410750" cy="594000"/>
          </a:xfrm>
          <a:prstGeom prst="rect">
            <a:avLst/>
          </a:prstGeom>
        </p:spPr>
      </p:pic>
      <p:pic>
        <p:nvPicPr>
          <p:cNvPr id="12" name="图片 11" descr="iAutoLogo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52218" y="661035"/>
            <a:ext cx="2019582" cy="247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945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539552" y="2348880"/>
            <a:ext cx="46805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/>
              <a:t>2.Setting</a:t>
            </a:r>
            <a:r>
              <a:rPr lang="zh-CN" altLang="en-US" dirty="0" smtClean="0"/>
              <a:t>类的声明和单例类的声明</a:t>
            </a:r>
            <a:endParaRPr lang="zh-CN" altLang="en-US" dirty="0"/>
          </a:p>
        </p:txBody>
      </p:sp>
      <p:pic>
        <p:nvPicPr>
          <p:cNvPr id="7" name="图片 6" descr="Screenshot from 2018-08-13 09-18-1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83568" y="2780928"/>
            <a:ext cx="3912215" cy="3986798"/>
          </a:xfrm>
          <a:prstGeom prst="rect">
            <a:avLst/>
          </a:prstGeom>
        </p:spPr>
      </p:pic>
      <p:cxnSp>
        <p:nvCxnSpPr>
          <p:cNvPr id="9" name="直接箭头连接符 8"/>
          <p:cNvCxnSpPr/>
          <p:nvPr/>
        </p:nvCxnSpPr>
        <p:spPr>
          <a:xfrm>
            <a:off x="3995936" y="5949280"/>
            <a:ext cx="72008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004048" y="5661248"/>
            <a:ext cx="3384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/>
              <a:t>构造</a:t>
            </a:r>
            <a:r>
              <a:rPr lang="en-US" altLang="zh-CN" sz="1200" dirty="0" smtClean="0"/>
              <a:t>Setting</a:t>
            </a:r>
            <a:r>
              <a:rPr lang="zh-CN" altLang="en-US" sz="1200" dirty="0" smtClean="0"/>
              <a:t>类，使需要被改变的</a:t>
            </a:r>
            <a:r>
              <a:rPr lang="en-US" altLang="zh-CN" sz="1200" dirty="0" smtClean="0"/>
              <a:t>get</a:t>
            </a:r>
            <a:r>
              <a:rPr lang="zh-CN" altLang="en-US" sz="1200" dirty="0" smtClean="0"/>
              <a:t>接口返回单例类的</a:t>
            </a:r>
            <a:r>
              <a:rPr lang="en-US" altLang="zh-CN" sz="1200" dirty="0" smtClean="0"/>
              <a:t>get</a:t>
            </a:r>
            <a:r>
              <a:rPr lang="zh-CN" altLang="en-US" sz="1200" dirty="0" smtClean="0"/>
              <a:t>接口，再通过</a:t>
            </a:r>
            <a:r>
              <a:rPr lang="en-US" altLang="zh-CN" sz="1200" dirty="0" smtClean="0"/>
              <a:t>Mock</a:t>
            </a:r>
            <a:r>
              <a:rPr lang="zh-CN" altLang="en-US" sz="1200" dirty="0" smtClean="0"/>
              <a:t>单例类的</a:t>
            </a:r>
            <a:r>
              <a:rPr lang="en-US" altLang="zh-CN" sz="1200" dirty="0" smtClean="0"/>
              <a:t>get</a:t>
            </a:r>
            <a:r>
              <a:rPr lang="zh-CN" altLang="en-US" sz="1200" dirty="0" smtClean="0"/>
              <a:t>接口返回值实现</a:t>
            </a:r>
            <a:endParaRPr lang="zh-CN" altLang="en-US" sz="1200" dirty="0"/>
          </a:p>
        </p:txBody>
      </p:sp>
      <p:cxnSp>
        <p:nvCxnSpPr>
          <p:cNvPr id="12" name="直接箭头连接符 11"/>
          <p:cNvCxnSpPr/>
          <p:nvPr/>
        </p:nvCxnSpPr>
        <p:spPr>
          <a:xfrm>
            <a:off x="3059832" y="3861048"/>
            <a:ext cx="93610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211960" y="3717032"/>
            <a:ext cx="316835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/>
              <a:t>在单例类中</a:t>
            </a:r>
            <a:r>
              <a:rPr lang="en-US" altLang="zh-CN" sz="1200" dirty="0" smtClean="0"/>
              <a:t>Mock get</a:t>
            </a:r>
            <a:r>
              <a:rPr lang="zh-CN" altLang="en-US" sz="1200" dirty="0" smtClean="0"/>
              <a:t>接口</a:t>
            </a:r>
            <a:endParaRPr lang="zh-CN" altLang="en-US" sz="1200" dirty="0"/>
          </a:p>
        </p:txBody>
      </p:sp>
      <p:sp>
        <p:nvSpPr>
          <p:cNvPr id="14" name="标题 1">
            <a:extLst>
              <a:ext uri="{FF2B5EF4-FFF2-40B4-BE49-F238E27FC236}">
                <a16:creationId xmlns="" xmlns:a16="http://schemas.microsoft.com/office/drawing/2014/main" id="{BA1EB68F-01F7-4612-89A9-C240272B8A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32" y="908720"/>
            <a:ext cx="6343672" cy="709865"/>
          </a:xfrm>
        </p:spPr>
        <p:txBody>
          <a:bodyPr/>
          <a:lstStyle/>
          <a:p>
            <a:pPr algn="ctr"/>
            <a:r>
              <a:rPr lang="en-US" altLang="zh-CN" sz="2400" b="1" dirty="0" smtClean="0"/>
              <a:t>2.3.1 </a:t>
            </a:r>
            <a:r>
              <a:rPr lang="zh-CN" altLang="en-US" sz="2400" b="1" dirty="0" smtClean="0"/>
              <a:t>改变局部使用的类的返回值</a:t>
            </a:r>
            <a:endParaRPr lang="zh-CN" altLang="en-US" sz="1800" dirty="0"/>
          </a:p>
        </p:txBody>
      </p:sp>
      <p:sp>
        <p:nvSpPr>
          <p:cNvPr id="11" name="TextBox 10"/>
          <p:cNvSpPr txBox="1"/>
          <p:nvPr/>
        </p:nvSpPr>
        <p:spPr>
          <a:xfrm>
            <a:off x="8100392" y="6381328"/>
            <a:ext cx="9361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 smtClean="0">
                <a:hlinkClick r:id="rId3" action="ppaction://hlinksldjump"/>
              </a:rPr>
              <a:t>返回目录</a:t>
            </a:r>
            <a:endParaRPr lang="zh-CN" altLang="en-US" sz="1000" dirty="0"/>
          </a:p>
        </p:txBody>
      </p:sp>
      <p:pic>
        <p:nvPicPr>
          <p:cNvPr id="13" name="图片 12" descr="Logo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236000" y="504000"/>
            <a:ext cx="1410750" cy="594000"/>
          </a:xfrm>
          <a:prstGeom prst="rect">
            <a:avLst/>
          </a:prstGeom>
        </p:spPr>
      </p:pic>
      <p:pic>
        <p:nvPicPr>
          <p:cNvPr id="16" name="图片 15" descr="iAutoLogo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52218" y="661035"/>
            <a:ext cx="2019582" cy="247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945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539552" y="2420888"/>
            <a:ext cx="48245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/>
              <a:t>3.</a:t>
            </a:r>
            <a:r>
              <a:rPr lang="zh-CN" altLang="en-US" dirty="0" smtClean="0"/>
              <a:t>单例类的定义</a:t>
            </a:r>
            <a:r>
              <a:rPr lang="zh-CN" altLang="en-US" sz="1400" dirty="0" smtClean="0"/>
              <a:t>（在</a:t>
            </a:r>
            <a:r>
              <a:rPr lang="en-US" altLang="zh-CN" sz="1400" dirty="0" smtClean="0"/>
              <a:t>setting.cpp</a:t>
            </a:r>
            <a:r>
              <a:rPr lang="zh-CN" altLang="en-US" sz="1400" dirty="0" smtClean="0"/>
              <a:t>中定义）</a:t>
            </a:r>
            <a:endParaRPr lang="zh-CN" altLang="en-US" sz="1400" dirty="0"/>
          </a:p>
        </p:txBody>
      </p:sp>
      <p:pic>
        <p:nvPicPr>
          <p:cNvPr id="7" name="图片 6" descr="Screenshot from 2018-08-13 09-24-30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83568" y="2924944"/>
            <a:ext cx="3501177" cy="3600400"/>
          </a:xfrm>
          <a:prstGeom prst="rect">
            <a:avLst/>
          </a:prstGeom>
        </p:spPr>
      </p:pic>
      <p:sp>
        <p:nvSpPr>
          <p:cNvPr id="8" name="标题 1">
            <a:extLst>
              <a:ext uri="{FF2B5EF4-FFF2-40B4-BE49-F238E27FC236}">
                <a16:creationId xmlns="" xmlns:a16="http://schemas.microsoft.com/office/drawing/2014/main" id="{BA1EB68F-01F7-4612-89A9-C240272B8A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32" y="908720"/>
            <a:ext cx="6343672" cy="709865"/>
          </a:xfrm>
        </p:spPr>
        <p:txBody>
          <a:bodyPr/>
          <a:lstStyle/>
          <a:p>
            <a:pPr algn="ctr"/>
            <a:r>
              <a:rPr lang="en-US" altLang="zh-CN" sz="2400" b="1" dirty="0" smtClean="0"/>
              <a:t>2.3.1 </a:t>
            </a:r>
            <a:r>
              <a:rPr lang="zh-CN" altLang="en-US" sz="2400" b="1" dirty="0" smtClean="0"/>
              <a:t>改变局部使用的类的返回值</a:t>
            </a:r>
            <a:endParaRPr lang="zh-CN" altLang="en-US" sz="1800" dirty="0"/>
          </a:p>
        </p:txBody>
      </p:sp>
      <p:sp>
        <p:nvSpPr>
          <p:cNvPr id="9" name="TextBox 8"/>
          <p:cNvSpPr txBox="1"/>
          <p:nvPr/>
        </p:nvSpPr>
        <p:spPr>
          <a:xfrm>
            <a:off x="4211960" y="4293096"/>
            <a:ext cx="36724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/>
              <a:t>这里可以给个返回值，否则会报警告</a:t>
            </a:r>
            <a:endParaRPr lang="en-US" altLang="zh-CN" sz="1200" dirty="0" smtClean="0"/>
          </a:p>
        </p:txBody>
      </p:sp>
      <p:cxnSp>
        <p:nvCxnSpPr>
          <p:cNvPr id="12" name="直接箭头连接符 11"/>
          <p:cNvCxnSpPr/>
          <p:nvPr/>
        </p:nvCxnSpPr>
        <p:spPr>
          <a:xfrm>
            <a:off x="3203848" y="4221088"/>
            <a:ext cx="936104" cy="14401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8100392" y="6381328"/>
            <a:ext cx="9361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 smtClean="0">
                <a:hlinkClick r:id="rId3" action="ppaction://hlinksldjump"/>
              </a:rPr>
              <a:t>返回目录</a:t>
            </a:r>
            <a:endParaRPr lang="zh-CN" altLang="en-US" sz="1000" dirty="0"/>
          </a:p>
        </p:txBody>
      </p:sp>
      <p:pic>
        <p:nvPicPr>
          <p:cNvPr id="11" name="图片 10" descr="Logo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236000" y="504000"/>
            <a:ext cx="1410750" cy="594000"/>
          </a:xfrm>
          <a:prstGeom prst="rect">
            <a:avLst/>
          </a:prstGeom>
        </p:spPr>
      </p:pic>
      <p:pic>
        <p:nvPicPr>
          <p:cNvPr id="13" name="图片 12" descr="iAutoLogo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52218" y="661035"/>
            <a:ext cx="2019582" cy="247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945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539552" y="2420888"/>
            <a:ext cx="46698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4.Gtest</a:t>
            </a:r>
            <a:r>
              <a:rPr lang="zh-CN" altLang="en-US" dirty="0" smtClean="0"/>
              <a:t>中根据需求设定单例类接口的返回值</a:t>
            </a:r>
            <a:endParaRPr lang="zh-CN" altLang="en-US" dirty="0"/>
          </a:p>
        </p:txBody>
      </p:sp>
      <p:pic>
        <p:nvPicPr>
          <p:cNvPr id="10" name="图片 9" descr="Screenshot from 2018-08-13 09-39-1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83568" y="2852936"/>
            <a:ext cx="6725599" cy="3678790"/>
          </a:xfrm>
          <a:prstGeom prst="rect">
            <a:avLst/>
          </a:prstGeom>
        </p:spPr>
      </p:pic>
      <p:cxnSp>
        <p:nvCxnSpPr>
          <p:cNvPr id="9" name="直接箭头连接符 8"/>
          <p:cNvCxnSpPr/>
          <p:nvPr/>
        </p:nvCxnSpPr>
        <p:spPr>
          <a:xfrm>
            <a:off x="3563888" y="5949280"/>
            <a:ext cx="936104" cy="21602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572000" y="6093296"/>
            <a:ext cx="36724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 smtClean="0">
                <a:solidFill>
                  <a:schemeClr val="accent2"/>
                </a:solidFill>
              </a:rPr>
              <a:t>通过</a:t>
            </a:r>
            <a:r>
              <a:rPr lang="en-US" altLang="zh-CN" sz="1000" dirty="0" smtClean="0">
                <a:solidFill>
                  <a:schemeClr val="accent2"/>
                </a:solidFill>
              </a:rPr>
              <a:t>ON_CALL</a:t>
            </a:r>
            <a:r>
              <a:rPr lang="zh-CN" altLang="en-US" sz="1000" dirty="0" smtClean="0">
                <a:solidFill>
                  <a:schemeClr val="accent2"/>
                </a:solidFill>
              </a:rPr>
              <a:t>设定单例类中</a:t>
            </a:r>
            <a:r>
              <a:rPr lang="en-US" altLang="zh-CN" sz="1000" dirty="0" smtClean="0">
                <a:solidFill>
                  <a:schemeClr val="accent2"/>
                </a:solidFill>
              </a:rPr>
              <a:t>get</a:t>
            </a:r>
            <a:r>
              <a:rPr lang="zh-CN" altLang="en-US" sz="1000" dirty="0" smtClean="0">
                <a:solidFill>
                  <a:schemeClr val="accent2"/>
                </a:solidFill>
              </a:rPr>
              <a:t>返回值</a:t>
            </a:r>
            <a:endParaRPr lang="zh-CN" altLang="en-US" sz="1000" dirty="0">
              <a:solidFill>
                <a:schemeClr val="accent2"/>
              </a:solidFill>
            </a:endParaRPr>
          </a:p>
        </p:txBody>
      </p:sp>
      <p:cxnSp>
        <p:nvCxnSpPr>
          <p:cNvPr id="14" name="直接箭头连接符 13"/>
          <p:cNvCxnSpPr/>
          <p:nvPr/>
        </p:nvCxnSpPr>
        <p:spPr>
          <a:xfrm>
            <a:off x="2195736" y="6021288"/>
            <a:ext cx="1152128" cy="28803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419872" y="6309320"/>
            <a:ext cx="12877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 smtClean="0">
                <a:solidFill>
                  <a:schemeClr val="accent2"/>
                </a:solidFill>
              </a:rPr>
              <a:t>待测接口调用</a:t>
            </a:r>
            <a:endParaRPr lang="zh-CN" altLang="en-US" sz="1000" dirty="0">
              <a:solidFill>
                <a:schemeClr val="accent2"/>
              </a:solidFill>
            </a:endParaRPr>
          </a:p>
        </p:txBody>
      </p:sp>
      <p:sp>
        <p:nvSpPr>
          <p:cNvPr id="13" name="标题 1">
            <a:extLst>
              <a:ext uri="{FF2B5EF4-FFF2-40B4-BE49-F238E27FC236}">
                <a16:creationId xmlns="" xmlns:a16="http://schemas.microsoft.com/office/drawing/2014/main" id="{BA1EB68F-01F7-4612-89A9-C240272B8A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32" y="908720"/>
            <a:ext cx="6343672" cy="709865"/>
          </a:xfrm>
        </p:spPr>
        <p:txBody>
          <a:bodyPr/>
          <a:lstStyle/>
          <a:p>
            <a:pPr algn="ctr"/>
            <a:r>
              <a:rPr lang="en-US" altLang="zh-CN" sz="2400" b="1" dirty="0" smtClean="0"/>
              <a:t>2.3.1 </a:t>
            </a:r>
            <a:r>
              <a:rPr lang="zh-CN" altLang="en-US" sz="2400" b="1" dirty="0" smtClean="0"/>
              <a:t>改变局部使用的类的返回值</a:t>
            </a:r>
            <a:endParaRPr lang="zh-CN" altLang="en-US" sz="1800" dirty="0"/>
          </a:p>
        </p:txBody>
      </p:sp>
      <p:cxnSp>
        <p:nvCxnSpPr>
          <p:cNvPr id="15" name="直接箭头连接符 14"/>
          <p:cNvCxnSpPr/>
          <p:nvPr/>
        </p:nvCxnSpPr>
        <p:spPr>
          <a:xfrm>
            <a:off x="3203848" y="5229200"/>
            <a:ext cx="864096" cy="21602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4139952" y="5373216"/>
            <a:ext cx="38884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 smtClean="0">
                <a:solidFill>
                  <a:schemeClr val="accent2"/>
                </a:solidFill>
              </a:rPr>
              <a:t>这里</a:t>
            </a:r>
            <a:r>
              <a:rPr lang="en-US" altLang="zh-CN" sz="1000" dirty="0" smtClean="0">
                <a:solidFill>
                  <a:schemeClr val="accent2"/>
                </a:solidFill>
              </a:rPr>
              <a:t>mock</a:t>
            </a:r>
            <a:r>
              <a:rPr lang="zh-CN" altLang="en-US" sz="1000" dirty="0" smtClean="0">
                <a:solidFill>
                  <a:schemeClr val="accent2"/>
                </a:solidFill>
              </a:rPr>
              <a:t>对象就写单例对象，注意是对象，不是指针！</a:t>
            </a:r>
            <a:endParaRPr lang="en-US" altLang="zh-CN" sz="1000" dirty="0" smtClean="0">
              <a:solidFill>
                <a:schemeClr val="accent2"/>
              </a:solidFill>
            </a:endParaRPr>
          </a:p>
          <a:p>
            <a:r>
              <a:rPr lang="zh-CN" altLang="en-US" sz="1000" dirty="0" smtClean="0">
                <a:solidFill>
                  <a:schemeClr val="accent2"/>
                </a:solidFill>
              </a:rPr>
              <a:t>改变单例对象的</a:t>
            </a:r>
            <a:r>
              <a:rPr lang="en-US" altLang="zh-CN" sz="1000" dirty="0" smtClean="0">
                <a:solidFill>
                  <a:schemeClr val="accent2"/>
                </a:solidFill>
              </a:rPr>
              <a:t>get</a:t>
            </a:r>
            <a:r>
              <a:rPr lang="zh-CN" altLang="en-US" sz="1000" dirty="0" smtClean="0">
                <a:solidFill>
                  <a:schemeClr val="accent2"/>
                </a:solidFill>
              </a:rPr>
              <a:t>返回值，从而改变</a:t>
            </a:r>
            <a:r>
              <a:rPr lang="en-US" altLang="zh-CN" sz="1000" dirty="0" smtClean="0">
                <a:solidFill>
                  <a:schemeClr val="accent2"/>
                </a:solidFill>
              </a:rPr>
              <a:t>setting</a:t>
            </a:r>
            <a:r>
              <a:rPr lang="zh-CN" altLang="en-US" sz="1000" dirty="0" smtClean="0">
                <a:solidFill>
                  <a:schemeClr val="accent2"/>
                </a:solidFill>
              </a:rPr>
              <a:t>类的</a:t>
            </a:r>
            <a:r>
              <a:rPr lang="en-US" altLang="zh-CN" sz="1000" dirty="0" smtClean="0">
                <a:solidFill>
                  <a:schemeClr val="accent2"/>
                </a:solidFill>
              </a:rPr>
              <a:t>get</a:t>
            </a:r>
            <a:r>
              <a:rPr lang="zh-CN" altLang="en-US" sz="1000" dirty="0" smtClean="0">
                <a:solidFill>
                  <a:schemeClr val="accent2"/>
                </a:solidFill>
              </a:rPr>
              <a:t>返回值</a:t>
            </a:r>
            <a:endParaRPr lang="zh-CN" altLang="en-US" sz="1000" dirty="0">
              <a:solidFill>
                <a:schemeClr val="accent2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100392" y="6381328"/>
            <a:ext cx="9361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 smtClean="0">
                <a:hlinkClick r:id="rId3" action="ppaction://hlinksldjump"/>
              </a:rPr>
              <a:t>返回目录</a:t>
            </a:r>
            <a:endParaRPr lang="zh-CN" altLang="en-US" sz="1000" dirty="0"/>
          </a:p>
        </p:txBody>
      </p:sp>
      <p:pic>
        <p:nvPicPr>
          <p:cNvPr id="17" name="图片 16" descr="Logo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236000" y="504000"/>
            <a:ext cx="1410750" cy="594000"/>
          </a:xfrm>
          <a:prstGeom prst="rect">
            <a:avLst/>
          </a:prstGeom>
        </p:spPr>
      </p:pic>
      <p:pic>
        <p:nvPicPr>
          <p:cNvPr id="18" name="图片 17" descr="iAutoLogo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52218" y="661035"/>
            <a:ext cx="2019582" cy="247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945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539552" y="2420888"/>
            <a:ext cx="13003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5.</a:t>
            </a:r>
            <a:r>
              <a:rPr lang="zh-CN" altLang="en-US" dirty="0" smtClean="0"/>
              <a:t>测试结果</a:t>
            </a:r>
            <a:endParaRPr lang="zh-CN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563888" y="5589240"/>
            <a:ext cx="30243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/>
              <a:t>打印结果说明待测类的</a:t>
            </a:r>
            <a:r>
              <a:rPr lang="en-US" altLang="zh-CN" sz="1200" dirty="0" err="1" smtClean="0"/>
              <a:t>addORmin</a:t>
            </a:r>
            <a:endParaRPr lang="en-US" altLang="zh-CN" sz="1200" dirty="0" smtClean="0"/>
          </a:p>
          <a:p>
            <a:r>
              <a:rPr lang="zh-CN" altLang="en-US" sz="1200" dirty="0" smtClean="0"/>
              <a:t>全部分支均已覆盖</a:t>
            </a:r>
            <a:endParaRPr lang="zh-CN" altLang="en-US" sz="1200" dirty="0"/>
          </a:p>
        </p:txBody>
      </p:sp>
      <p:pic>
        <p:nvPicPr>
          <p:cNvPr id="13" name="图片 12" descr="Screenshot from 2018-08-13 09-50-03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55576" y="2907382"/>
            <a:ext cx="5904656" cy="1982691"/>
          </a:xfrm>
          <a:prstGeom prst="rect">
            <a:avLst/>
          </a:prstGeom>
        </p:spPr>
      </p:pic>
      <p:cxnSp>
        <p:nvCxnSpPr>
          <p:cNvPr id="9" name="直接箭头连接符 8"/>
          <p:cNvCxnSpPr>
            <a:endCxn id="10" idx="0"/>
          </p:cNvCxnSpPr>
          <p:nvPr/>
        </p:nvCxnSpPr>
        <p:spPr>
          <a:xfrm>
            <a:off x="4067944" y="4005064"/>
            <a:ext cx="1008112" cy="158417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标题 1">
            <a:extLst>
              <a:ext uri="{FF2B5EF4-FFF2-40B4-BE49-F238E27FC236}">
                <a16:creationId xmlns="" xmlns:a16="http://schemas.microsoft.com/office/drawing/2014/main" id="{BA1EB68F-01F7-4612-89A9-C240272B8A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32" y="908720"/>
            <a:ext cx="6343672" cy="709865"/>
          </a:xfrm>
        </p:spPr>
        <p:txBody>
          <a:bodyPr/>
          <a:lstStyle/>
          <a:p>
            <a:pPr algn="ctr"/>
            <a:r>
              <a:rPr lang="en-US" altLang="zh-CN" sz="2400" b="1" dirty="0" smtClean="0"/>
              <a:t>2.3.1 </a:t>
            </a:r>
            <a:r>
              <a:rPr lang="zh-CN" altLang="en-US" sz="2400" b="1" dirty="0" smtClean="0"/>
              <a:t>改变局部使用的类的返回值</a:t>
            </a:r>
            <a:endParaRPr lang="zh-CN" altLang="en-US" sz="1800" dirty="0"/>
          </a:p>
        </p:txBody>
      </p:sp>
      <p:sp>
        <p:nvSpPr>
          <p:cNvPr id="7" name="TextBox 6"/>
          <p:cNvSpPr txBox="1"/>
          <p:nvPr/>
        </p:nvSpPr>
        <p:spPr>
          <a:xfrm>
            <a:off x="8100392" y="6381328"/>
            <a:ext cx="9361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 smtClean="0">
                <a:hlinkClick r:id="rId3" action="ppaction://hlinksldjump"/>
              </a:rPr>
              <a:t>返回目录</a:t>
            </a:r>
            <a:endParaRPr lang="zh-CN" altLang="en-US" sz="1000" dirty="0"/>
          </a:p>
        </p:txBody>
      </p:sp>
      <p:pic>
        <p:nvPicPr>
          <p:cNvPr id="11" name="图片 10" descr="Logo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236000" y="504000"/>
            <a:ext cx="1410750" cy="594000"/>
          </a:xfrm>
          <a:prstGeom prst="rect">
            <a:avLst/>
          </a:prstGeom>
        </p:spPr>
      </p:pic>
      <p:pic>
        <p:nvPicPr>
          <p:cNvPr id="12" name="图片 11" descr="iAutoLogo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52218" y="661035"/>
            <a:ext cx="2019582" cy="247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945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1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55576" y="2564904"/>
            <a:ext cx="7611538" cy="3486637"/>
          </a:xfrm>
          <a:prstGeom prst="rect">
            <a:avLst/>
          </a:prstGeom>
        </p:spPr>
      </p:pic>
      <p:sp>
        <p:nvSpPr>
          <p:cNvPr id="5" name="标题 1">
            <a:extLst>
              <a:ext uri="{FF2B5EF4-FFF2-40B4-BE49-F238E27FC236}">
                <a16:creationId xmlns="" xmlns:a16="http://schemas.microsoft.com/office/drawing/2014/main" id="{BA1EB68F-01F7-4612-89A9-C240272B8A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32" y="908720"/>
            <a:ext cx="6343672" cy="709865"/>
          </a:xfrm>
        </p:spPr>
        <p:txBody>
          <a:bodyPr/>
          <a:lstStyle/>
          <a:p>
            <a:pPr algn="ctr"/>
            <a:r>
              <a:rPr lang="en-US" altLang="zh-CN" sz="2400" b="1" dirty="0" smtClean="0"/>
              <a:t>2.3.1-1 </a:t>
            </a:r>
            <a:r>
              <a:rPr lang="en-US" altLang="zh-CN" sz="2400" dirty="0" err="1" smtClean="0"/>
              <a:t>ReturnRef</a:t>
            </a:r>
            <a:r>
              <a:rPr lang="en-US" altLang="zh-CN" sz="2400" dirty="0" smtClean="0"/>
              <a:t>  - </a:t>
            </a:r>
            <a:r>
              <a:rPr lang="zh-CN" altLang="en-US" sz="2400" b="1" dirty="0" smtClean="0"/>
              <a:t>返回值类型是</a:t>
            </a:r>
            <a:r>
              <a:rPr lang="en-US" altLang="zh-CN" sz="2400" b="1" dirty="0" smtClean="0"/>
              <a:t>&amp;</a:t>
            </a:r>
            <a:endParaRPr lang="zh-CN" altLang="en-US" sz="1800" dirty="0"/>
          </a:p>
        </p:txBody>
      </p:sp>
      <p:sp>
        <p:nvSpPr>
          <p:cNvPr id="6" name="矩形 5"/>
          <p:cNvSpPr/>
          <p:nvPr/>
        </p:nvSpPr>
        <p:spPr>
          <a:xfrm>
            <a:off x="8122845" y="6381328"/>
            <a:ext cx="69762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000" dirty="0" smtClean="0">
                <a:hlinkClick r:id="rId3" action="ppaction://hlinksldjump"/>
              </a:rPr>
              <a:t>返回目录</a:t>
            </a:r>
            <a:endParaRPr lang="zh-CN" altLang="en-US" sz="1000" dirty="0"/>
          </a:p>
        </p:txBody>
      </p:sp>
      <p:pic>
        <p:nvPicPr>
          <p:cNvPr id="7" name="图片 6" descr="Logo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236000" y="504000"/>
            <a:ext cx="1410750" cy="594000"/>
          </a:xfrm>
          <a:prstGeom prst="rect">
            <a:avLst/>
          </a:prstGeom>
        </p:spPr>
      </p:pic>
      <p:pic>
        <p:nvPicPr>
          <p:cNvPr id="8" name="图片 7" descr="iAutoLogo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52218" y="661035"/>
            <a:ext cx="2019582" cy="2476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Screenshot from 2018-08-13 14-23-37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27584" y="3140968"/>
            <a:ext cx="7031509" cy="3174531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611560" y="2276872"/>
            <a:ext cx="39036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/>
              <a:t>举例：改变局部使用的类的输出参数</a:t>
            </a:r>
            <a:endParaRPr lang="zh-CN" altLang="en-U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4355976" y="3212976"/>
            <a:ext cx="172819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 smtClean="0"/>
              <a:t>局部的</a:t>
            </a:r>
            <a:r>
              <a:rPr lang="en-US" altLang="zh-CN" sz="1000" dirty="0" smtClean="0"/>
              <a:t>setting</a:t>
            </a:r>
            <a:r>
              <a:rPr lang="zh-CN" altLang="en-US" sz="1000" dirty="0" smtClean="0"/>
              <a:t>对象</a:t>
            </a:r>
            <a:r>
              <a:rPr lang="en-US" altLang="zh-CN" sz="1000" dirty="0" smtClean="0"/>
              <a:t>set</a:t>
            </a:r>
            <a:endParaRPr lang="zh-CN" altLang="en-US" sz="1000" dirty="0"/>
          </a:p>
        </p:txBody>
      </p:sp>
      <p:cxnSp>
        <p:nvCxnSpPr>
          <p:cNvPr id="9" name="直接箭头连接符 8"/>
          <p:cNvCxnSpPr/>
          <p:nvPr/>
        </p:nvCxnSpPr>
        <p:spPr>
          <a:xfrm flipV="1">
            <a:off x="3059832" y="3429000"/>
            <a:ext cx="1152128" cy="7200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283968" y="3501008"/>
            <a:ext cx="30243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 err="1" smtClean="0">
                <a:solidFill>
                  <a:schemeClr val="accent2"/>
                </a:solidFill>
              </a:rPr>
              <a:t>bool</a:t>
            </a:r>
            <a:r>
              <a:rPr lang="en-US" altLang="zh-CN" sz="1000" dirty="0" smtClean="0">
                <a:solidFill>
                  <a:schemeClr val="accent2"/>
                </a:solidFill>
              </a:rPr>
              <a:t> Setting::get(</a:t>
            </a:r>
            <a:r>
              <a:rPr lang="en-US" altLang="zh-CN" sz="1000" dirty="0" err="1" smtClean="0">
                <a:solidFill>
                  <a:schemeClr val="accent2"/>
                </a:solidFill>
              </a:rPr>
              <a:t>int</a:t>
            </a:r>
            <a:r>
              <a:rPr lang="en-US" altLang="zh-CN" sz="1000" dirty="0" smtClean="0">
                <a:solidFill>
                  <a:schemeClr val="accent2"/>
                </a:solidFill>
              </a:rPr>
              <a:t> </a:t>
            </a:r>
            <a:r>
              <a:rPr lang="en-US" altLang="zh-CN" sz="1000" dirty="0" err="1" smtClean="0">
                <a:solidFill>
                  <a:schemeClr val="accent2"/>
                </a:solidFill>
              </a:rPr>
              <a:t>size,int</a:t>
            </a:r>
            <a:r>
              <a:rPr lang="en-US" altLang="zh-CN" sz="1000" dirty="0" smtClean="0">
                <a:solidFill>
                  <a:schemeClr val="accent2"/>
                </a:solidFill>
              </a:rPr>
              <a:t> &amp;resize)</a:t>
            </a:r>
            <a:r>
              <a:rPr lang="zh-CN" altLang="en-US" sz="1000" dirty="0" smtClean="0">
                <a:solidFill>
                  <a:schemeClr val="accent2"/>
                </a:solidFill>
              </a:rPr>
              <a:t>中</a:t>
            </a:r>
            <a:r>
              <a:rPr lang="en-US" altLang="zh-CN" sz="1000" dirty="0" smtClean="0">
                <a:solidFill>
                  <a:schemeClr val="accent2"/>
                </a:solidFill>
              </a:rPr>
              <a:t>resize</a:t>
            </a:r>
            <a:r>
              <a:rPr lang="zh-CN" altLang="en-US" sz="1000" dirty="0" smtClean="0">
                <a:solidFill>
                  <a:schemeClr val="accent2"/>
                </a:solidFill>
              </a:rPr>
              <a:t>作为输出参数决定分支动作</a:t>
            </a:r>
            <a:endParaRPr lang="en-US" altLang="zh-CN" sz="1000" dirty="0" smtClean="0">
              <a:solidFill>
                <a:schemeClr val="accent2"/>
              </a:solidFill>
            </a:endParaRPr>
          </a:p>
        </p:txBody>
      </p:sp>
      <p:cxnSp>
        <p:nvCxnSpPr>
          <p:cNvPr id="15" name="直接箭头连接符 14"/>
          <p:cNvCxnSpPr/>
          <p:nvPr/>
        </p:nvCxnSpPr>
        <p:spPr>
          <a:xfrm flipV="1">
            <a:off x="2483768" y="3789040"/>
            <a:ext cx="1728192" cy="3606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标题 1">
            <a:extLst>
              <a:ext uri="{FF2B5EF4-FFF2-40B4-BE49-F238E27FC236}">
                <a16:creationId xmlns="" xmlns:a16="http://schemas.microsoft.com/office/drawing/2014/main" id="{BA1EB68F-01F7-4612-89A9-C240272B8A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32" y="908720"/>
            <a:ext cx="6343672" cy="709865"/>
          </a:xfrm>
        </p:spPr>
        <p:txBody>
          <a:bodyPr/>
          <a:lstStyle/>
          <a:p>
            <a:pPr algn="ctr"/>
            <a:r>
              <a:rPr lang="en-US" altLang="zh-CN" sz="2400" b="1" dirty="0" smtClean="0"/>
              <a:t>2.3.2 </a:t>
            </a:r>
            <a:r>
              <a:rPr lang="zh-CN" altLang="en-US" sz="2400" b="1" dirty="0" smtClean="0"/>
              <a:t>改变局部使用的类的输出参数</a:t>
            </a:r>
            <a:r>
              <a:rPr lang="en-US" altLang="zh-CN" sz="2400" b="1" dirty="0" smtClean="0"/>
              <a:t/>
            </a:r>
            <a:br>
              <a:rPr lang="en-US" altLang="zh-CN" sz="2400" b="1" dirty="0" smtClean="0"/>
            </a:br>
            <a:r>
              <a:rPr lang="en-US" altLang="zh-CN" sz="1400" b="1" dirty="0" smtClean="0"/>
              <a:t>(</a:t>
            </a:r>
            <a:r>
              <a:rPr lang="zh-CN" altLang="en-US" sz="1400" b="1" dirty="0" smtClean="0"/>
              <a:t>代码参照：代码举例</a:t>
            </a:r>
            <a:r>
              <a:rPr lang="en-US" altLang="zh-CN" sz="1400" b="1" dirty="0" smtClean="0"/>
              <a:t>/</a:t>
            </a:r>
            <a:r>
              <a:rPr lang="en-US" altLang="zh-CN" sz="1400" b="1" dirty="0" err="1" smtClean="0"/>
              <a:t>GMockC</a:t>
            </a:r>
            <a:r>
              <a:rPr lang="en-US" altLang="zh-CN" sz="1400" b="1" dirty="0" smtClean="0"/>
              <a:t>++_</a:t>
            </a:r>
            <a:r>
              <a:rPr lang="en-US" altLang="zh-CN" sz="1400" b="1" dirty="0" err="1" smtClean="0"/>
              <a:t>SetArgFeree</a:t>
            </a:r>
            <a:r>
              <a:rPr lang="zh-CN" altLang="en-US" sz="1400" b="1" dirty="0" smtClean="0"/>
              <a:t>传出参数</a:t>
            </a:r>
            <a:r>
              <a:rPr lang="en-US" altLang="zh-CN" sz="1400" b="1" dirty="0" smtClean="0"/>
              <a:t>)</a:t>
            </a:r>
            <a:endParaRPr lang="zh-CN" altLang="en-US" sz="1400" dirty="0"/>
          </a:p>
        </p:txBody>
      </p:sp>
      <p:sp>
        <p:nvSpPr>
          <p:cNvPr id="16" name="矩形 15"/>
          <p:cNvSpPr/>
          <p:nvPr/>
        </p:nvSpPr>
        <p:spPr>
          <a:xfrm>
            <a:off x="683568" y="2708920"/>
            <a:ext cx="448872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 smtClean="0"/>
              <a:t>1.Func.cpp: </a:t>
            </a:r>
            <a:r>
              <a:rPr lang="zh-CN" altLang="en-US" sz="1400" dirty="0" smtClean="0"/>
              <a:t>以下是待测类成员函数（</a:t>
            </a:r>
            <a:r>
              <a:rPr lang="en-US" altLang="zh-CN" sz="1400" dirty="0" smtClean="0"/>
              <a:t>divide</a:t>
            </a:r>
            <a:r>
              <a:rPr lang="zh-CN" altLang="en-US" sz="1400" dirty="0" smtClean="0"/>
              <a:t>）的定义</a:t>
            </a:r>
            <a:endParaRPr lang="zh-CN" altLang="en-US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8100392" y="6381328"/>
            <a:ext cx="9361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 smtClean="0">
                <a:hlinkClick r:id="rId3" action="ppaction://hlinksldjump"/>
              </a:rPr>
              <a:t>返回目录</a:t>
            </a:r>
            <a:endParaRPr lang="zh-CN" altLang="en-US" sz="1000" dirty="0"/>
          </a:p>
        </p:txBody>
      </p:sp>
      <p:pic>
        <p:nvPicPr>
          <p:cNvPr id="13" name="图片 12" descr="Logo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236000" y="504000"/>
            <a:ext cx="1410750" cy="594000"/>
          </a:xfrm>
          <a:prstGeom prst="rect">
            <a:avLst/>
          </a:prstGeom>
        </p:spPr>
      </p:pic>
      <p:pic>
        <p:nvPicPr>
          <p:cNvPr id="17" name="图片 16" descr="iAutoLogo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52218" y="661035"/>
            <a:ext cx="2019582" cy="247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945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59632" y="980728"/>
            <a:ext cx="6343672" cy="709865"/>
          </a:xfrm>
        </p:spPr>
        <p:txBody>
          <a:bodyPr/>
          <a:lstStyle/>
          <a:p>
            <a:pPr algn="ctr"/>
            <a:r>
              <a:rPr lang="zh-CN" altLang="en-US" sz="2400" b="1" dirty="0" smtClean="0"/>
              <a:t>一</a:t>
            </a:r>
            <a:r>
              <a:rPr lang="en-US" altLang="zh-CN" sz="2400" b="1" dirty="0" smtClean="0"/>
              <a:t>.</a:t>
            </a:r>
            <a:r>
              <a:rPr lang="en-US" altLang="zh-CN" sz="2400" b="1" dirty="0" err="1" smtClean="0"/>
              <a:t>Gmock</a:t>
            </a:r>
            <a:r>
              <a:rPr lang="zh-CN" altLang="en-US" sz="2400" b="1" dirty="0" smtClean="0"/>
              <a:t>配置方法</a:t>
            </a:r>
            <a:r>
              <a:rPr lang="en-US" altLang="zh-CN" sz="2400" b="1" dirty="0" smtClean="0"/>
              <a:t/>
            </a:r>
            <a:br>
              <a:rPr lang="en-US" altLang="zh-CN" sz="2400" b="1" dirty="0" smtClean="0"/>
            </a:br>
            <a:r>
              <a:rPr lang="en-US" altLang="zh-CN" sz="1400" b="1" dirty="0" smtClean="0"/>
              <a:t>(</a:t>
            </a:r>
            <a:r>
              <a:rPr lang="zh-CN" altLang="en-US" sz="1400" b="1" dirty="0" smtClean="0"/>
              <a:t>代码参照：代码举例</a:t>
            </a:r>
            <a:r>
              <a:rPr lang="en-US" altLang="zh-CN" sz="1400" b="1" dirty="0" smtClean="0"/>
              <a:t>/</a:t>
            </a:r>
            <a:r>
              <a:rPr lang="en-US" altLang="zh-CN" sz="1400" b="1" dirty="0" err="1" smtClean="0"/>
              <a:t>miracastservice_gmock</a:t>
            </a:r>
            <a:r>
              <a:rPr lang="zh-CN" altLang="en-US" sz="1400" b="1" dirty="0" smtClean="0"/>
              <a:t>方法</a:t>
            </a:r>
            <a:r>
              <a:rPr lang="en-US" altLang="zh-CN" sz="1400" b="1" dirty="0" smtClean="0"/>
              <a:t>)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 smtClean="0">
                <a:hlinkClick r:id="rId2" action="ppaction://hlinksldjump"/>
              </a:rPr>
              <a:t>1.1 </a:t>
            </a:r>
            <a:r>
              <a:rPr lang="zh-CN" altLang="en-US" b="1" dirty="0" smtClean="0">
                <a:hlinkClick r:id="rId2" action="ppaction://hlinksldjump"/>
              </a:rPr>
              <a:t>代码结构</a:t>
            </a:r>
            <a:endParaRPr lang="en-US" altLang="zh-CN" b="1" dirty="0" smtClean="0"/>
          </a:p>
          <a:p>
            <a:r>
              <a:rPr lang="en-US" altLang="zh-CN" b="1" dirty="0" smtClean="0">
                <a:hlinkClick r:id="rId3" action="ppaction://hlinksldjump"/>
              </a:rPr>
              <a:t>1.2 </a:t>
            </a:r>
            <a:r>
              <a:rPr lang="zh-CN" altLang="en-US" b="1" dirty="0" smtClean="0">
                <a:hlinkClick r:id="rId3" action="ppaction://hlinksldjump"/>
              </a:rPr>
              <a:t>修改</a:t>
            </a:r>
            <a:r>
              <a:rPr lang="en-US" altLang="zh-CN" b="1" dirty="0" err="1" smtClean="0">
                <a:hlinkClick r:id="rId3" action="ppaction://hlinksldjump"/>
              </a:rPr>
              <a:t>Makefile</a:t>
            </a:r>
            <a:endParaRPr lang="en-US" altLang="zh-CN" b="1" dirty="0" smtClean="0"/>
          </a:p>
          <a:p>
            <a:r>
              <a:rPr lang="en-US" altLang="zh-CN" b="1" dirty="0" smtClean="0">
                <a:hlinkClick r:id="rId4" action="ppaction://hlinksldjump"/>
              </a:rPr>
              <a:t>1.3 </a:t>
            </a:r>
            <a:r>
              <a:rPr lang="zh-CN" altLang="en-US" b="1" dirty="0" smtClean="0">
                <a:hlinkClick r:id="rId4" action="ppaction://hlinksldjump"/>
              </a:rPr>
              <a:t>修改待测文件</a:t>
            </a:r>
            <a:endParaRPr lang="en-US" altLang="zh-CN" b="1" dirty="0" smtClean="0"/>
          </a:p>
          <a:p>
            <a:r>
              <a:rPr lang="en-US" altLang="zh-CN" b="1" dirty="0" smtClean="0">
                <a:hlinkClick r:id="rId5" action="ppaction://hlinksldjump"/>
              </a:rPr>
              <a:t>1.4 </a:t>
            </a:r>
            <a:r>
              <a:rPr lang="zh-CN" altLang="en-US" b="1" dirty="0" smtClean="0">
                <a:hlinkClick r:id="rId5" action="ppaction://hlinksldjump"/>
              </a:rPr>
              <a:t>编写桩文件</a:t>
            </a:r>
            <a:endParaRPr lang="en-US" altLang="zh-CN" b="1" dirty="0" smtClean="0"/>
          </a:p>
          <a:p>
            <a:r>
              <a:rPr lang="en-US" altLang="zh-CN" b="1" dirty="0" smtClean="0">
                <a:hlinkClick r:id="rId6" action="ppaction://hlinksldjump"/>
              </a:rPr>
              <a:t>1.5 </a:t>
            </a:r>
            <a:r>
              <a:rPr lang="zh-CN" altLang="en-US" b="1" dirty="0" smtClean="0">
                <a:hlinkClick r:id="rId6" action="ppaction://hlinksldjump"/>
              </a:rPr>
              <a:t>编写测试文件</a:t>
            </a:r>
            <a:endParaRPr lang="en-US" altLang="zh-CN" b="1" dirty="0" smtClean="0"/>
          </a:p>
          <a:p>
            <a:r>
              <a:rPr lang="en-US" altLang="zh-CN" b="1" dirty="0" smtClean="0">
                <a:hlinkClick r:id="rId7" action="ppaction://hlinksldjump"/>
              </a:rPr>
              <a:t>1.6 </a:t>
            </a:r>
            <a:r>
              <a:rPr lang="zh-CN" altLang="en-US" b="1" dirty="0" smtClean="0">
                <a:hlinkClick r:id="rId7" action="ppaction://hlinksldjump"/>
              </a:rPr>
              <a:t>编译</a:t>
            </a:r>
            <a:endParaRPr lang="en-US" altLang="zh-CN" b="1" dirty="0" smtClean="0"/>
          </a:p>
          <a:p>
            <a:r>
              <a:rPr lang="en-US" altLang="zh-CN" b="1" dirty="0" smtClean="0">
                <a:hlinkClick r:id="rId8" action="ppaction://hlinksldjump"/>
              </a:rPr>
              <a:t>1.7</a:t>
            </a:r>
            <a:r>
              <a:rPr lang="zh-CN" altLang="en-US" b="1" dirty="0" smtClean="0">
                <a:hlinkClick r:id="rId8" action="ppaction://hlinksldjump"/>
              </a:rPr>
              <a:t>命名空间的说明</a:t>
            </a:r>
            <a:endParaRPr lang="en-US" altLang="zh-CN" b="1" dirty="0" smtClean="0"/>
          </a:p>
          <a:p>
            <a:r>
              <a:rPr lang="en-US" altLang="zh-CN" b="1" dirty="0" smtClean="0">
                <a:hlinkClick r:id="rId9" action="ppaction://hlinksldjump"/>
              </a:rPr>
              <a:t>1.8 </a:t>
            </a:r>
            <a:r>
              <a:rPr lang="zh-CN" altLang="en-US" b="1" dirty="0" smtClean="0">
                <a:hlinkClick r:id="rId9" action="ppaction://hlinksldjump"/>
              </a:rPr>
              <a:t>覆盖率生成</a:t>
            </a:r>
            <a:endParaRPr lang="en-US" altLang="zh-CN" b="1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8100392" y="6381328"/>
            <a:ext cx="9361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 smtClean="0">
                <a:hlinkClick r:id="rId10" action="ppaction://hlinksldjump"/>
              </a:rPr>
              <a:t>返回目录</a:t>
            </a:r>
            <a:endParaRPr lang="zh-CN" altLang="en-US" sz="1000" dirty="0"/>
          </a:p>
        </p:txBody>
      </p:sp>
      <p:pic>
        <p:nvPicPr>
          <p:cNvPr id="5" name="图片 4" descr="Logo.png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236000" y="504000"/>
            <a:ext cx="1410750" cy="594000"/>
          </a:xfrm>
          <a:prstGeom prst="rect">
            <a:avLst/>
          </a:prstGeom>
        </p:spPr>
      </p:pic>
      <p:pic>
        <p:nvPicPr>
          <p:cNvPr id="6" name="图片 5" descr="iAutoLogo.png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52218" y="661035"/>
            <a:ext cx="2019582" cy="2476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Screenshot from 2018-08-17 18-04-59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99592" y="2420888"/>
            <a:ext cx="4555348" cy="346784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148064" y="2852936"/>
            <a:ext cx="17281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 smtClean="0"/>
              <a:t>MOCK</a:t>
            </a:r>
            <a:r>
              <a:rPr lang="zh-CN" altLang="en-US" sz="1100" dirty="0" smtClean="0"/>
              <a:t>方法</a:t>
            </a:r>
            <a:endParaRPr lang="zh-CN" altLang="en-US" sz="1100" dirty="0"/>
          </a:p>
        </p:txBody>
      </p:sp>
      <p:cxnSp>
        <p:nvCxnSpPr>
          <p:cNvPr id="9" name="直接箭头连接符 8"/>
          <p:cNvCxnSpPr/>
          <p:nvPr/>
        </p:nvCxnSpPr>
        <p:spPr>
          <a:xfrm flipV="1">
            <a:off x="3779912" y="2996952"/>
            <a:ext cx="1152128" cy="7200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/>
          <p:nvPr/>
        </p:nvCxnSpPr>
        <p:spPr>
          <a:xfrm flipV="1">
            <a:off x="5076056" y="5445224"/>
            <a:ext cx="1152128" cy="7200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6300192" y="5229200"/>
            <a:ext cx="27363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 smtClean="0"/>
              <a:t>只需在</a:t>
            </a:r>
            <a:r>
              <a:rPr lang="en-US" altLang="zh-CN" sz="1100" dirty="0" err="1" smtClean="0"/>
              <a:t>gtest</a:t>
            </a:r>
            <a:r>
              <a:rPr lang="zh-CN" altLang="en-US" sz="1100" dirty="0" smtClean="0"/>
              <a:t>中改变</a:t>
            </a:r>
            <a:r>
              <a:rPr lang="en-US" altLang="zh-CN" sz="1100" dirty="0" smtClean="0"/>
              <a:t>resize</a:t>
            </a:r>
            <a:r>
              <a:rPr lang="zh-CN" altLang="en-US" sz="1100" dirty="0" smtClean="0"/>
              <a:t>即可改变</a:t>
            </a:r>
            <a:r>
              <a:rPr lang="en-US" altLang="zh-CN" sz="1100" dirty="0" smtClean="0"/>
              <a:t>Setting::get()</a:t>
            </a:r>
            <a:r>
              <a:rPr lang="zh-CN" altLang="en-US" sz="1100" dirty="0" smtClean="0"/>
              <a:t>中的输出参数</a:t>
            </a:r>
            <a:r>
              <a:rPr lang="en-US" altLang="zh-CN" sz="1100" dirty="0" smtClean="0"/>
              <a:t>resize</a:t>
            </a:r>
            <a:endParaRPr lang="zh-CN" altLang="en-US" sz="1100" dirty="0"/>
          </a:p>
        </p:txBody>
      </p:sp>
      <p:sp>
        <p:nvSpPr>
          <p:cNvPr id="16" name="矩形 15"/>
          <p:cNvSpPr/>
          <p:nvPr/>
        </p:nvSpPr>
        <p:spPr>
          <a:xfrm>
            <a:off x="539552" y="2060848"/>
            <a:ext cx="21836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 smtClean="0"/>
              <a:t>2.</a:t>
            </a:r>
            <a:r>
              <a:rPr lang="zh-CN" altLang="en-US" sz="1400" dirty="0" smtClean="0"/>
              <a:t>构造</a:t>
            </a:r>
            <a:r>
              <a:rPr lang="en-US" altLang="zh-CN" sz="1400" dirty="0" smtClean="0"/>
              <a:t>Setting</a:t>
            </a:r>
            <a:r>
              <a:rPr lang="zh-CN" altLang="en-US" sz="1400" dirty="0" smtClean="0"/>
              <a:t>类及单例类</a:t>
            </a:r>
            <a:endParaRPr lang="zh-CN" altLang="en-US" sz="1400" dirty="0"/>
          </a:p>
        </p:txBody>
      </p:sp>
      <p:sp>
        <p:nvSpPr>
          <p:cNvPr id="15" name="标题 1">
            <a:extLst>
              <a:ext uri="{FF2B5EF4-FFF2-40B4-BE49-F238E27FC236}">
                <a16:creationId xmlns="" xmlns:a16="http://schemas.microsoft.com/office/drawing/2014/main" id="{BA1EB68F-01F7-4612-89A9-C240272B8A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32" y="908720"/>
            <a:ext cx="6343672" cy="709865"/>
          </a:xfrm>
        </p:spPr>
        <p:txBody>
          <a:bodyPr/>
          <a:lstStyle/>
          <a:p>
            <a:pPr algn="ctr"/>
            <a:r>
              <a:rPr lang="en-US" altLang="zh-CN" sz="2400" b="1" dirty="0" smtClean="0"/>
              <a:t>2.3.2 </a:t>
            </a:r>
            <a:r>
              <a:rPr lang="zh-CN" altLang="en-US" sz="2400" b="1" dirty="0" smtClean="0"/>
              <a:t>改变局部使用的类的输出参数</a:t>
            </a:r>
            <a:endParaRPr lang="zh-CN" altLang="en-US" sz="1800" dirty="0"/>
          </a:p>
        </p:txBody>
      </p:sp>
      <p:sp>
        <p:nvSpPr>
          <p:cNvPr id="11" name="TextBox 10"/>
          <p:cNvSpPr txBox="1"/>
          <p:nvPr/>
        </p:nvSpPr>
        <p:spPr>
          <a:xfrm>
            <a:off x="8100392" y="6381328"/>
            <a:ext cx="9361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 smtClean="0">
                <a:hlinkClick r:id="rId3" action="ppaction://hlinksldjump"/>
              </a:rPr>
              <a:t>返回目录</a:t>
            </a:r>
            <a:endParaRPr lang="zh-CN" altLang="en-US" sz="1000" dirty="0"/>
          </a:p>
        </p:txBody>
      </p:sp>
      <p:pic>
        <p:nvPicPr>
          <p:cNvPr id="14" name="图片 13" descr="Logo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236000" y="504000"/>
            <a:ext cx="1410750" cy="594000"/>
          </a:xfrm>
          <a:prstGeom prst="rect">
            <a:avLst/>
          </a:prstGeom>
        </p:spPr>
      </p:pic>
      <p:pic>
        <p:nvPicPr>
          <p:cNvPr id="18" name="图片 17" descr="iAutoLogo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52218" y="661035"/>
            <a:ext cx="2019582" cy="247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945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Screenshot from 2018-08-23 14-03-1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55576" y="2636912"/>
            <a:ext cx="6430710" cy="244827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915816" y="5301208"/>
            <a:ext cx="3600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/>
              <a:t>我在上方声明了</a:t>
            </a:r>
            <a:r>
              <a:rPr lang="en-US" altLang="zh-CN" sz="1200" dirty="0" smtClean="0"/>
              <a:t>testing::</a:t>
            </a:r>
            <a:r>
              <a:rPr lang="en-US" altLang="zh-CN" sz="1200" dirty="0" err="1" smtClean="0"/>
              <a:t>SetArgReferee</a:t>
            </a:r>
            <a:r>
              <a:rPr lang="en-US" altLang="zh-CN" sz="1200" dirty="0" smtClean="0"/>
              <a:t>,</a:t>
            </a:r>
            <a:r>
              <a:rPr lang="zh-CN" altLang="en-US" sz="1200" dirty="0" smtClean="0"/>
              <a:t>若不声明</a:t>
            </a:r>
            <a:endParaRPr lang="en-US" altLang="zh-CN" sz="1200" dirty="0" smtClean="0"/>
          </a:p>
          <a:p>
            <a:r>
              <a:rPr lang="zh-CN" altLang="en-US" sz="1200" dirty="0" smtClean="0"/>
              <a:t>也可直接在此处使用</a:t>
            </a:r>
            <a:r>
              <a:rPr lang="en-US" altLang="zh-CN" sz="1200" dirty="0" smtClean="0"/>
              <a:t>testing::</a:t>
            </a:r>
            <a:r>
              <a:rPr lang="en-US" altLang="zh-CN" sz="1200" dirty="0" err="1" smtClean="0"/>
              <a:t>SetArgReferee</a:t>
            </a:r>
            <a:r>
              <a:rPr lang="en-US" altLang="zh-CN" sz="1200" dirty="0" smtClean="0"/>
              <a:t>…..</a:t>
            </a:r>
            <a:endParaRPr lang="zh-CN" altLang="en-US" sz="1200" dirty="0"/>
          </a:p>
        </p:txBody>
      </p:sp>
      <p:cxnSp>
        <p:nvCxnSpPr>
          <p:cNvPr id="9" name="直接箭头连接符 8"/>
          <p:cNvCxnSpPr/>
          <p:nvPr/>
        </p:nvCxnSpPr>
        <p:spPr>
          <a:xfrm>
            <a:off x="3419872" y="3284984"/>
            <a:ext cx="936104" cy="194421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467544" y="2276872"/>
            <a:ext cx="151676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 smtClean="0"/>
              <a:t>3.Gtest</a:t>
            </a:r>
            <a:r>
              <a:rPr lang="zh-CN" altLang="en-US" sz="1400" dirty="0" smtClean="0"/>
              <a:t>代码实现</a:t>
            </a:r>
            <a:endParaRPr lang="zh-CN" altLang="en-US" sz="1400" dirty="0"/>
          </a:p>
        </p:txBody>
      </p:sp>
      <p:sp>
        <p:nvSpPr>
          <p:cNvPr id="11" name="标题 1">
            <a:extLst>
              <a:ext uri="{FF2B5EF4-FFF2-40B4-BE49-F238E27FC236}">
                <a16:creationId xmlns="" xmlns:a16="http://schemas.microsoft.com/office/drawing/2014/main" id="{BA1EB68F-01F7-4612-89A9-C240272B8A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32" y="908720"/>
            <a:ext cx="6343672" cy="709865"/>
          </a:xfrm>
        </p:spPr>
        <p:txBody>
          <a:bodyPr/>
          <a:lstStyle/>
          <a:p>
            <a:pPr algn="ctr"/>
            <a:r>
              <a:rPr lang="en-US" altLang="zh-CN" sz="2400" b="1" dirty="0" smtClean="0"/>
              <a:t>2.3.2 </a:t>
            </a:r>
            <a:r>
              <a:rPr lang="zh-CN" altLang="en-US" sz="2400" b="1" dirty="0" smtClean="0"/>
              <a:t>改变局部使用的类的输出参数</a:t>
            </a:r>
            <a:endParaRPr lang="zh-CN" altLang="en-US" sz="1800" dirty="0"/>
          </a:p>
        </p:txBody>
      </p:sp>
      <p:sp>
        <p:nvSpPr>
          <p:cNvPr id="7" name="TextBox 6"/>
          <p:cNvSpPr txBox="1"/>
          <p:nvPr/>
        </p:nvSpPr>
        <p:spPr>
          <a:xfrm>
            <a:off x="8100392" y="6381328"/>
            <a:ext cx="9361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 smtClean="0">
                <a:hlinkClick r:id="rId3" action="ppaction://hlinksldjump"/>
              </a:rPr>
              <a:t>返回目录</a:t>
            </a:r>
            <a:endParaRPr lang="zh-CN" altLang="en-US" sz="1000" dirty="0"/>
          </a:p>
        </p:txBody>
      </p:sp>
      <p:sp>
        <p:nvSpPr>
          <p:cNvPr id="14" name="TextBox 13"/>
          <p:cNvSpPr txBox="1"/>
          <p:nvPr/>
        </p:nvSpPr>
        <p:spPr>
          <a:xfrm>
            <a:off x="5652120" y="4725144"/>
            <a:ext cx="24482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 smtClean="0"/>
              <a:t>MOCK_METHOD2(</a:t>
            </a:r>
            <a:r>
              <a:rPr lang="en-US" altLang="zh-CN" sz="1000" dirty="0" err="1" smtClean="0"/>
              <a:t>get,bool</a:t>
            </a:r>
            <a:r>
              <a:rPr lang="en-US" altLang="zh-CN" sz="1000" dirty="0" smtClean="0"/>
              <a:t>(</a:t>
            </a:r>
            <a:r>
              <a:rPr lang="en-US" altLang="zh-CN" sz="1000" dirty="0" err="1" smtClean="0"/>
              <a:t>int</a:t>
            </a:r>
            <a:r>
              <a:rPr lang="en-US" altLang="zh-CN" sz="1000" dirty="0" smtClean="0"/>
              <a:t>, </a:t>
            </a:r>
            <a:r>
              <a:rPr lang="en-US" altLang="zh-CN" sz="1000" dirty="0" err="1" smtClean="0">
                <a:solidFill>
                  <a:srgbClr val="FF0000"/>
                </a:solidFill>
              </a:rPr>
              <a:t>Int</a:t>
            </a:r>
            <a:r>
              <a:rPr lang="en-US" altLang="zh-CN" sz="1000" dirty="0" smtClean="0">
                <a:solidFill>
                  <a:srgbClr val="FF0000"/>
                </a:solidFill>
              </a:rPr>
              <a:t>&amp;</a:t>
            </a:r>
            <a:r>
              <a:rPr lang="en-US" altLang="zh-CN" sz="1000" dirty="0" smtClean="0"/>
              <a:t>))</a:t>
            </a:r>
            <a:endParaRPr lang="zh-CN" altLang="en-US" sz="1000" dirty="0"/>
          </a:p>
        </p:txBody>
      </p:sp>
      <p:cxnSp>
        <p:nvCxnSpPr>
          <p:cNvPr id="15" name="直接箭头连接符 14"/>
          <p:cNvCxnSpPr/>
          <p:nvPr/>
        </p:nvCxnSpPr>
        <p:spPr>
          <a:xfrm>
            <a:off x="5796136" y="3645024"/>
            <a:ext cx="504056" cy="100811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 descr="Logo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236000" y="504000"/>
            <a:ext cx="1410750" cy="594000"/>
          </a:xfrm>
          <a:prstGeom prst="rect">
            <a:avLst/>
          </a:prstGeom>
        </p:spPr>
      </p:pic>
      <p:pic>
        <p:nvPicPr>
          <p:cNvPr id="16" name="图片 15" descr="iAutoLogo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52218" y="661035"/>
            <a:ext cx="2019582" cy="247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945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Screenshot from 2018-08-17 18-14-00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99592" y="2636912"/>
            <a:ext cx="5760640" cy="2453606"/>
          </a:xfrm>
          <a:prstGeom prst="rect">
            <a:avLst/>
          </a:prstGeom>
        </p:spPr>
      </p:pic>
      <p:cxnSp>
        <p:nvCxnSpPr>
          <p:cNvPr id="12" name="直接箭头连接符 11"/>
          <p:cNvCxnSpPr/>
          <p:nvPr/>
        </p:nvCxnSpPr>
        <p:spPr>
          <a:xfrm>
            <a:off x="4499992" y="4221088"/>
            <a:ext cx="936104" cy="151216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283968" y="5805264"/>
            <a:ext cx="27363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 smtClean="0"/>
              <a:t>打印结果可以看出，输出参数成功被更改值，被测接口的全部分支均覆盖</a:t>
            </a:r>
            <a:endParaRPr lang="zh-CN" altLang="en-US" sz="1100" dirty="0"/>
          </a:p>
        </p:txBody>
      </p:sp>
      <p:sp>
        <p:nvSpPr>
          <p:cNvPr id="8" name="矩形 7"/>
          <p:cNvSpPr/>
          <p:nvPr/>
        </p:nvSpPr>
        <p:spPr>
          <a:xfrm>
            <a:off x="467544" y="2276872"/>
            <a:ext cx="105189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 smtClean="0"/>
              <a:t>4.</a:t>
            </a:r>
            <a:r>
              <a:rPr lang="zh-CN" altLang="en-US" sz="1400" dirty="0" smtClean="0"/>
              <a:t>执行结果</a:t>
            </a:r>
            <a:endParaRPr lang="zh-CN" altLang="en-US" sz="1400" dirty="0"/>
          </a:p>
        </p:txBody>
      </p:sp>
      <p:sp>
        <p:nvSpPr>
          <p:cNvPr id="9" name="标题 1">
            <a:extLst>
              <a:ext uri="{FF2B5EF4-FFF2-40B4-BE49-F238E27FC236}">
                <a16:creationId xmlns="" xmlns:a16="http://schemas.microsoft.com/office/drawing/2014/main" id="{BA1EB68F-01F7-4612-89A9-C240272B8A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32" y="908720"/>
            <a:ext cx="6343672" cy="709865"/>
          </a:xfrm>
        </p:spPr>
        <p:txBody>
          <a:bodyPr/>
          <a:lstStyle/>
          <a:p>
            <a:pPr algn="ctr"/>
            <a:r>
              <a:rPr lang="en-US" altLang="zh-CN" sz="2400" b="1" dirty="0" smtClean="0"/>
              <a:t>2.3.2 </a:t>
            </a:r>
            <a:r>
              <a:rPr lang="zh-CN" altLang="en-US" sz="2400" b="1" dirty="0" smtClean="0"/>
              <a:t>改变局部使用的类的输出参数</a:t>
            </a:r>
            <a:endParaRPr lang="zh-CN" altLang="en-US" sz="1800" dirty="0"/>
          </a:p>
        </p:txBody>
      </p:sp>
      <p:sp>
        <p:nvSpPr>
          <p:cNvPr id="7" name="TextBox 6"/>
          <p:cNvSpPr txBox="1"/>
          <p:nvPr/>
        </p:nvSpPr>
        <p:spPr>
          <a:xfrm>
            <a:off x="8100392" y="6381328"/>
            <a:ext cx="9361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 smtClean="0">
                <a:hlinkClick r:id="rId3" action="ppaction://hlinksldjump"/>
              </a:rPr>
              <a:t>返回目录</a:t>
            </a:r>
            <a:endParaRPr lang="zh-CN" altLang="en-US" sz="1000" dirty="0"/>
          </a:p>
        </p:txBody>
      </p:sp>
      <p:pic>
        <p:nvPicPr>
          <p:cNvPr id="11" name="图片 10" descr="Logo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236000" y="504000"/>
            <a:ext cx="1410750" cy="594000"/>
          </a:xfrm>
          <a:prstGeom prst="rect">
            <a:avLst/>
          </a:prstGeom>
        </p:spPr>
      </p:pic>
      <p:pic>
        <p:nvPicPr>
          <p:cNvPr id="14" name="图片 13" descr="iAutoLogo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52218" y="661035"/>
            <a:ext cx="2019582" cy="247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945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>
            <a:extLst>
              <a:ext uri="{FF2B5EF4-FFF2-40B4-BE49-F238E27FC236}">
                <a16:creationId xmlns="" xmlns:a16="http://schemas.microsoft.com/office/drawing/2014/main" id="{1E2709A3-B5DC-498B-9A7F-F35DFC26907C}"/>
              </a:ext>
            </a:extLst>
          </p:cNvPr>
          <p:cNvSpPr txBox="1">
            <a:spLocks/>
          </p:cNvSpPr>
          <p:nvPr/>
        </p:nvSpPr>
        <p:spPr>
          <a:xfrm>
            <a:off x="1475656" y="3645024"/>
            <a:ext cx="3384376" cy="4320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tabLst/>
              <a:defRPr/>
            </a:pPr>
            <a:endParaRPr kumimoji="0" lang="en-US" altLang="zh-CN" sz="10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755576" y="2348880"/>
            <a:ext cx="5472608" cy="435744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zh-CN" altLang="en-US" dirty="0" smtClean="0"/>
              <a:t>补充：</a:t>
            </a:r>
            <a:r>
              <a:rPr lang="en-US" altLang="zh-CN" dirty="0" smtClean="0"/>
              <a:t>1.SetArgReferee</a:t>
            </a:r>
            <a:r>
              <a:rPr lang="zh-CN" altLang="en-US" dirty="0" smtClean="0"/>
              <a:t>改变其他类型输出参数举例</a:t>
            </a:r>
            <a:endParaRPr lang="zh-CN" altLang="en-US" dirty="0"/>
          </a:p>
        </p:txBody>
      </p:sp>
      <p:sp>
        <p:nvSpPr>
          <p:cNvPr id="6" name="标题 1">
            <a:extLst>
              <a:ext uri="{FF2B5EF4-FFF2-40B4-BE49-F238E27FC236}">
                <a16:creationId xmlns="" xmlns:a16="http://schemas.microsoft.com/office/drawing/2014/main" id="{BA1EB68F-01F7-4612-89A9-C240272B8A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32" y="908720"/>
            <a:ext cx="6343672" cy="709865"/>
          </a:xfrm>
        </p:spPr>
        <p:txBody>
          <a:bodyPr/>
          <a:lstStyle/>
          <a:p>
            <a:pPr algn="ctr"/>
            <a:r>
              <a:rPr lang="en-US" altLang="zh-CN" sz="2000" b="1" dirty="0" smtClean="0"/>
              <a:t>2.3.3-1SetArgReferee - </a:t>
            </a:r>
            <a:r>
              <a:rPr lang="zh-CN" altLang="en-US" sz="2000" b="1" dirty="0" smtClean="0"/>
              <a:t>改变基本类型输出参数</a:t>
            </a:r>
            <a:r>
              <a:rPr lang="en-US" altLang="zh-CN" sz="2000" b="1" dirty="0" smtClean="0"/>
              <a:t/>
            </a:r>
            <a:br>
              <a:rPr lang="en-US" altLang="zh-CN" sz="2000" b="1" dirty="0" smtClean="0"/>
            </a:br>
            <a:r>
              <a:rPr lang="en-US" altLang="zh-CN" sz="1400" b="1" dirty="0" smtClean="0"/>
              <a:t>(</a:t>
            </a:r>
            <a:r>
              <a:rPr lang="zh-CN" altLang="en-US" sz="1400" b="1" dirty="0" smtClean="0"/>
              <a:t>代码参照：代码举例</a:t>
            </a:r>
            <a:r>
              <a:rPr lang="en-US" altLang="zh-CN" sz="1400" b="1" dirty="0" smtClean="0"/>
              <a:t>/</a:t>
            </a:r>
            <a:r>
              <a:rPr lang="en-US" altLang="zh-CN" sz="1400" b="1" dirty="0" err="1" smtClean="0"/>
              <a:t>GMockC</a:t>
            </a:r>
            <a:r>
              <a:rPr lang="en-US" altLang="zh-CN" sz="1400" b="1" dirty="0" smtClean="0"/>
              <a:t>++_</a:t>
            </a:r>
            <a:r>
              <a:rPr lang="en-US" altLang="zh-CN" sz="1400" b="1" dirty="0" err="1" smtClean="0"/>
              <a:t>SetArgFeree</a:t>
            </a:r>
            <a:r>
              <a:rPr lang="zh-CN" altLang="en-US" sz="1400" b="1" dirty="0" smtClean="0"/>
              <a:t>传出参数</a:t>
            </a:r>
            <a:r>
              <a:rPr lang="en-US" altLang="zh-CN" sz="1400" b="1" dirty="0" smtClean="0"/>
              <a:t>)</a:t>
            </a:r>
            <a:endParaRPr lang="zh-CN" altLang="en-US" sz="1400" dirty="0"/>
          </a:p>
        </p:txBody>
      </p:sp>
      <p:pic>
        <p:nvPicPr>
          <p:cNvPr id="7" name="图片 6" descr="Screenshot from 2018-08-17 18-23-16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71600" y="3284984"/>
            <a:ext cx="5544616" cy="3385994"/>
          </a:xfrm>
          <a:prstGeom prst="rect">
            <a:avLst/>
          </a:prstGeom>
        </p:spPr>
      </p:pic>
      <p:sp>
        <p:nvSpPr>
          <p:cNvPr id="8" name="内容占位符 4"/>
          <p:cNvSpPr txBox="1">
            <a:spLocks/>
          </p:cNvSpPr>
          <p:nvPr/>
        </p:nvSpPr>
        <p:spPr>
          <a:xfrm>
            <a:off x="827584" y="2780928"/>
            <a:ext cx="5616624" cy="4320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tabLst/>
              <a:defRPr/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以下为待测函数，此例子是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mock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输出参数类型为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string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，</a:t>
            </a:r>
            <a:r>
              <a:rPr lang="en-US" altLang="zh-CN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int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，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char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，以及对返回指针类型的函数进行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mock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，一次来进一步描述</a:t>
            </a:r>
            <a:r>
              <a:rPr lang="en-US" altLang="zh-CN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SetArgReferee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的用法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100392" y="6381328"/>
            <a:ext cx="9361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 smtClean="0">
                <a:hlinkClick r:id="rId3" action="ppaction://hlinksldjump"/>
              </a:rPr>
              <a:t>返回目录</a:t>
            </a:r>
            <a:endParaRPr lang="zh-CN" altLang="en-US" sz="1000" dirty="0"/>
          </a:p>
        </p:txBody>
      </p:sp>
      <p:pic>
        <p:nvPicPr>
          <p:cNvPr id="10" name="图片 9" descr="Logo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236000" y="504000"/>
            <a:ext cx="1410750" cy="594000"/>
          </a:xfrm>
          <a:prstGeom prst="rect">
            <a:avLst/>
          </a:prstGeom>
        </p:spPr>
      </p:pic>
      <p:pic>
        <p:nvPicPr>
          <p:cNvPr id="11" name="图片 10" descr="iAutoLogo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52218" y="661035"/>
            <a:ext cx="2019582" cy="247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945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>
            <a:extLst>
              <a:ext uri="{FF2B5EF4-FFF2-40B4-BE49-F238E27FC236}">
                <a16:creationId xmlns="" xmlns:a16="http://schemas.microsoft.com/office/drawing/2014/main" id="{1E2709A3-B5DC-498B-9A7F-F35DFC26907C}"/>
              </a:ext>
            </a:extLst>
          </p:cNvPr>
          <p:cNvSpPr txBox="1">
            <a:spLocks/>
          </p:cNvSpPr>
          <p:nvPr/>
        </p:nvSpPr>
        <p:spPr>
          <a:xfrm>
            <a:off x="1475656" y="3645024"/>
            <a:ext cx="3384376" cy="4320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tabLst/>
              <a:defRPr/>
            </a:pPr>
            <a:endParaRPr kumimoji="0" lang="en-US" altLang="zh-CN" sz="10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755576" y="2348880"/>
            <a:ext cx="5363802" cy="435744"/>
          </a:xfrm>
        </p:spPr>
        <p:txBody>
          <a:bodyPr/>
          <a:lstStyle/>
          <a:p>
            <a:pPr>
              <a:buNone/>
            </a:pPr>
            <a:r>
              <a:rPr lang="zh-CN" altLang="en-US" dirty="0" smtClean="0"/>
              <a:t>补充：</a:t>
            </a:r>
            <a:r>
              <a:rPr lang="en-US" altLang="zh-CN" dirty="0" smtClean="0"/>
              <a:t>1.SetArgReferee</a:t>
            </a:r>
            <a:r>
              <a:rPr lang="zh-CN" altLang="en-US" dirty="0" smtClean="0"/>
              <a:t>改变其他类型参数举例</a:t>
            </a:r>
            <a:endParaRPr lang="zh-CN" altLang="en-US" dirty="0"/>
          </a:p>
        </p:txBody>
      </p:sp>
      <p:sp>
        <p:nvSpPr>
          <p:cNvPr id="6" name="标题 1">
            <a:extLst>
              <a:ext uri="{FF2B5EF4-FFF2-40B4-BE49-F238E27FC236}">
                <a16:creationId xmlns="" xmlns:a16="http://schemas.microsoft.com/office/drawing/2014/main" id="{BA1EB68F-01F7-4612-89A9-C240272B8A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32" y="908720"/>
            <a:ext cx="6343672" cy="709865"/>
          </a:xfrm>
        </p:spPr>
        <p:txBody>
          <a:bodyPr/>
          <a:lstStyle/>
          <a:p>
            <a:pPr algn="ctr"/>
            <a:r>
              <a:rPr lang="en-US" altLang="zh-CN" sz="2000" b="1" dirty="0" smtClean="0"/>
              <a:t>2.3.3-1SetArgReferee - </a:t>
            </a:r>
            <a:r>
              <a:rPr lang="zh-CN" altLang="en-US" sz="2000" b="1" dirty="0" smtClean="0"/>
              <a:t>改变基本类型输出参数</a:t>
            </a:r>
            <a:endParaRPr lang="zh-CN" altLang="en-US" sz="2000" dirty="0"/>
          </a:p>
        </p:txBody>
      </p:sp>
      <p:sp>
        <p:nvSpPr>
          <p:cNvPr id="8" name="内容占位符 4"/>
          <p:cNvSpPr txBox="1">
            <a:spLocks/>
          </p:cNvSpPr>
          <p:nvPr/>
        </p:nvSpPr>
        <p:spPr>
          <a:xfrm>
            <a:off x="755576" y="2780928"/>
            <a:ext cx="5616624" cy="2880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tabLst/>
              <a:defRPr/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以下为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Setting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类以及单例类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9" name="图片 8" descr="Screenshot from 2018-08-17 18-31-28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71600" y="3140968"/>
            <a:ext cx="5040560" cy="3366461"/>
          </a:xfrm>
          <a:prstGeom prst="rect">
            <a:avLst/>
          </a:prstGeom>
        </p:spPr>
      </p:pic>
      <p:cxnSp>
        <p:nvCxnSpPr>
          <p:cNvPr id="11" name="直接箭头连接符 10"/>
          <p:cNvCxnSpPr/>
          <p:nvPr/>
        </p:nvCxnSpPr>
        <p:spPr>
          <a:xfrm>
            <a:off x="3995936" y="3717032"/>
            <a:ext cx="504056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788024" y="3573016"/>
            <a:ext cx="388843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Mock</a:t>
            </a:r>
            <a:r>
              <a:rPr lang="zh-CN" altLang="en-US" dirty="0" smtClean="0"/>
              <a:t>方法</a:t>
            </a:r>
            <a:endParaRPr lang="en-US" altLang="zh-CN" dirty="0" smtClean="0"/>
          </a:p>
          <a:p>
            <a:r>
              <a:rPr lang="zh-CN" altLang="en-US" sz="1200" dirty="0" smtClean="0">
                <a:solidFill>
                  <a:srgbClr val="FF0000"/>
                </a:solidFill>
              </a:rPr>
              <a:t>参数必须是引用才能使用</a:t>
            </a:r>
            <a:r>
              <a:rPr lang="en-US" altLang="zh-CN" sz="1200" dirty="0" err="1" smtClean="0">
                <a:solidFill>
                  <a:srgbClr val="FF0000"/>
                </a:solidFill>
              </a:rPr>
              <a:t>SetArgReferee</a:t>
            </a:r>
            <a:r>
              <a:rPr lang="zh-CN" altLang="en-US" sz="1200" dirty="0" smtClean="0">
                <a:solidFill>
                  <a:srgbClr val="FF0000"/>
                </a:solidFill>
              </a:rPr>
              <a:t>更改输出参数</a:t>
            </a:r>
            <a:endParaRPr lang="zh-CN" altLang="en-US" sz="1200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076056" y="5805264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使用单例</a:t>
            </a:r>
            <a:endParaRPr lang="zh-CN" altLang="en-US" dirty="0"/>
          </a:p>
        </p:txBody>
      </p:sp>
      <p:cxnSp>
        <p:nvCxnSpPr>
          <p:cNvPr id="14" name="直接箭头连接符 13"/>
          <p:cNvCxnSpPr/>
          <p:nvPr/>
        </p:nvCxnSpPr>
        <p:spPr>
          <a:xfrm>
            <a:off x="4355976" y="6021288"/>
            <a:ext cx="504056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8100392" y="6381328"/>
            <a:ext cx="9361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 smtClean="0">
                <a:hlinkClick r:id="rId3" action="ppaction://hlinksldjump"/>
              </a:rPr>
              <a:t>返回目录</a:t>
            </a:r>
            <a:endParaRPr lang="zh-CN" altLang="en-US" sz="1000" dirty="0"/>
          </a:p>
        </p:txBody>
      </p:sp>
      <p:pic>
        <p:nvPicPr>
          <p:cNvPr id="16" name="图片 15" descr="Logo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236000" y="504000"/>
            <a:ext cx="1410750" cy="594000"/>
          </a:xfrm>
          <a:prstGeom prst="rect">
            <a:avLst/>
          </a:prstGeom>
        </p:spPr>
      </p:pic>
      <p:pic>
        <p:nvPicPr>
          <p:cNvPr id="17" name="图片 16" descr="iAutoLogo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52218" y="661035"/>
            <a:ext cx="2019582" cy="247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945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>
            <a:extLst>
              <a:ext uri="{FF2B5EF4-FFF2-40B4-BE49-F238E27FC236}">
                <a16:creationId xmlns="" xmlns:a16="http://schemas.microsoft.com/office/drawing/2014/main" id="{1E2709A3-B5DC-498B-9A7F-F35DFC26907C}"/>
              </a:ext>
            </a:extLst>
          </p:cNvPr>
          <p:cNvSpPr txBox="1">
            <a:spLocks/>
          </p:cNvSpPr>
          <p:nvPr/>
        </p:nvSpPr>
        <p:spPr>
          <a:xfrm>
            <a:off x="1475656" y="3645024"/>
            <a:ext cx="3384376" cy="4320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tabLst/>
              <a:defRPr/>
            </a:pPr>
            <a:endParaRPr kumimoji="0" lang="en-US" altLang="zh-CN" sz="10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755576" y="2348880"/>
            <a:ext cx="5363802" cy="435744"/>
          </a:xfrm>
        </p:spPr>
        <p:txBody>
          <a:bodyPr/>
          <a:lstStyle/>
          <a:p>
            <a:pPr>
              <a:buNone/>
            </a:pPr>
            <a:r>
              <a:rPr lang="zh-CN" altLang="en-US" dirty="0" smtClean="0"/>
              <a:t>补充：</a:t>
            </a:r>
            <a:r>
              <a:rPr lang="en-US" altLang="zh-CN" dirty="0" smtClean="0"/>
              <a:t>1.SetArgReferee</a:t>
            </a:r>
            <a:r>
              <a:rPr lang="zh-CN" altLang="en-US" dirty="0" smtClean="0"/>
              <a:t>改变其他类型参数举例</a:t>
            </a:r>
            <a:endParaRPr lang="zh-CN" altLang="en-US" dirty="0"/>
          </a:p>
        </p:txBody>
      </p:sp>
      <p:sp>
        <p:nvSpPr>
          <p:cNvPr id="6" name="标题 1">
            <a:extLst>
              <a:ext uri="{FF2B5EF4-FFF2-40B4-BE49-F238E27FC236}">
                <a16:creationId xmlns="" xmlns:a16="http://schemas.microsoft.com/office/drawing/2014/main" id="{BA1EB68F-01F7-4612-89A9-C240272B8A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32" y="908720"/>
            <a:ext cx="6343672" cy="709865"/>
          </a:xfrm>
        </p:spPr>
        <p:txBody>
          <a:bodyPr/>
          <a:lstStyle/>
          <a:p>
            <a:pPr algn="ctr"/>
            <a:r>
              <a:rPr lang="en-US" altLang="zh-CN" sz="2000" b="1" dirty="0" smtClean="0"/>
              <a:t>2.3.3-1SetArgReferee - </a:t>
            </a:r>
            <a:r>
              <a:rPr lang="zh-CN" altLang="en-US" sz="2000" b="1" dirty="0" smtClean="0"/>
              <a:t>改变基本类型输出参数</a:t>
            </a:r>
            <a:endParaRPr lang="zh-CN" altLang="en-US" sz="2000" dirty="0"/>
          </a:p>
        </p:txBody>
      </p:sp>
      <p:sp>
        <p:nvSpPr>
          <p:cNvPr id="8" name="内容占位符 4"/>
          <p:cNvSpPr txBox="1">
            <a:spLocks/>
          </p:cNvSpPr>
          <p:nvPr/>
        </p:nvSpPr>
        <p:spPr>
          <a:xfrm>
            <a:off x="827584" y="2780928"/>
            <a:ext cx="5616624" cy="4320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tabLst/>
              <a:defRPr/>
            </a:pPr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Mock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中</a:t>
            </a:r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Action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的使用</a:t>
            </a:r>
            <a:r>
              <a:rPr kumimoji="0" lang="zh-CN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：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9" name="图片 8" descr="Screenshot from 2018-08-17 18-33-53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99592" y="3140968"/>
            <a:ext cx="7423046" cy="337466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100392" y="6381328"/>
            <a:ext cx="9361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 smtClean="0">
                <a:hlinkClick r:id="rId3" action="ppaction://hlinksldjump"/>
              </a:rPr>
              <a:t>返回目录</a:t>
            </a:r>
            <a:endParaRPr lang="zh-CN" altLang="en-US" sz="1000" dirty="0"/>
          </a:p>
        </p:txBody>
      </p:sp>
      <p:pic>
        <p:nvPicPr>
          <p:cNvPr id="10" name="图片 9" descr="Logo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236000" y="504000"/>
            <a:ext cx="1410750" cy="594000"/>
          </a:xfrm>
          <a:prstGeom prst="rect">
            <a:avLst/>
          </a:prstGeom>
        </p:spPr>
      </p:pic>
      <p:pic>
        <p:nvPicPr>
          <p:cNvPr id="11" name="图片 10" descr="iAutoLogo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52218" y="661035"/>
            <a:ext cx="2019582" cy="247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945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>
            <a:extLst>
              <a:ext uri="{FF2B5EF4-FFF2-40B4-BE49-F238E27FC236}">
                <a16:creationId xmlns="" xmlns:a16="http://schemas.microsoft.com/office/drawing/2014/main" id="{1E2709A3-B5DC-498B-9A7F-F35DFC26907C}"/>
              </a:ext>
            </a:extLst>
          </p:cNvPr>
          <p:cNvSpPr txBox="1">
            <a:spLocks/>
          </p:cNvSpPr>
          <p:nvPr/>
        </p:nvSpPr>
        <p:spPr>
          <a:xfrm>
            <a:off x="1475656" y="3645024"/>
            <a:ext cx="3384376" cy="4320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tabLst/>
              <a:defRPr/>
            </a:pPr>
            <a:endParaRPr kumimoji="0" lang="en-US" altLang="zh-CN" sz="10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755576" y="2348880"/>
            <a:ext cx="5363802" cy="435744"/>
          </a:xfrm>
        </p:spPr>
        <p:txBody>
          <a:bodyPr/>
          <a:lstStyle/>
          <a:p>
            <a:pPr>
              <a:buNone/>
            </a:pPr>
            <a:r>
              <a:rPr lang="zh-CN" altLang="en-US" dirty="0" smtClean="0"/>
              <a:t>补充：</a:t>
            </a:r>
            <a:r>
              <a:rPr lang="en-US" altLang="zh-CN" dirty="0" smtClean="0"/>
              <a:t>1.SetArgReferee</a:t>
            </a:r>
            <a:r>
              <a:rPr lang="zh-CN" altLang="en-US" dirty="0" smtClean="0"/>
              <a:t>改变其他类型参数举例</a:t>
            </a:r>
            <a:endParaRPr lang="zh-CN" altLang="en-US" dirty="0"/>
          </a:p>
        </p:txBody>
      </p:sp>
      <p:sp>
        <p:nvSpPr>
          <p:cNvPr id="6" name="标题 1">
            <a:extLst>
              <a:ext uri="{FF2B5EF4-FFF2-40B4-BE49-F238E27FC236}">
                <a16:creationId xmlns="" xmlns:a16="http://schemas.microsoft.com/office/drawing/2014/main" id="{BA1EB68F-01F7-4612-89A9-C240272B8A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32" y="908720"/>
            <a:ext cx="6343672" cy="709865"/>
          </a:xfrm>
        </p:spPr>
        <p:txBody>
          <a:bodyPr/>
          <a:lstStyle/>
          <a:p>
            <a:pPr algn="ctr"/>
            <a:r>
              <a:rPr lang="en-US" altLang="zh-CN" sz="2000" b="1" dirty="0" smtClean="0"/>
              <a:t>2.3.3-1SetArgReferee - </a:t>
            </a:r>
            <a:r>
              <a:rPr lang="zh-CN" altLang="en-US" sz="2000" b="1" dirty="0" smtClean="0"/>
              <a:t>改变基本类型输出参数</a:t>
            </a:r>
            <a:endParaRPr lang="zh-CN" altLang="en-US" sz="2000" dirty="0"/>
          </a:p>
        </p:txBody>
      </p:sp>
      <p:sp>
        <p:nvSpPr>
          <p:cNvPr id="8" name="内容占位符 4"/>
          <p:cNvSpPr txBox="1">
            <a:spLocks/>
          </p:cNvSpPr>
          <p:nvPr/>
        </p:nvSpPr>
        <p:spPr>
          <a:xfrm>
            <a:off x="827584" y="2780928"/>
            <a:ext cx="5616624" cy="4320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测试结果：所有分支全部执行到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7" name="图片 6" descr="Screenshot from 2018-08-17 18-44-33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43608" y="3284984"/>
            <a:ext cx="5360070" cy="285558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100392" y="6381328"/>
            <a:ext cx="9361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 smtClean="0">
                <a:hlinkClick r:id="rId3" action="ppaction://hlinksldjump"/>
              </a:rPr>
              <a:t>返回目录</a:t>
            </a:r>
            <a:endParaRPr lang="zh-CN" altLang="en-US" sz="1000" dirty="0"/>
          </a:p>
        </p:txBody>
      </p:sp>
      <p:pic>
        <p:nvPicPr>
          <p:cNvPr id="10" name="图片 9" descr="Logo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236000" y="504000"/>
            <a:ext cx="1410750" cy="594000"/>
          </a:xfrm>
          <a:prstGeom prst="rect">
            <a:avLst/>
          </a:prstGeom>
        </p:spPr>
      </p:pic>
      <p:pic>
        <p:nvPicPr>
          <p:cNvPr id="11" name="图片 10" descr="iAutoLogo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52218" y="661035"/>
            <a:ext cx="2019582" cy="247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945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>
            <a:extLst>
              <a:ext uri="{FF2B5EF4-FFF2-40B4-BE49-F238E27FC236}">
                <a16:creationId xmlns="" xmlns:a16="http://schemas.microsoft.com/office/drawing/2014/main" id="{1E2709A3-B5DC-498B-9A7F-F35DFC26907C}"/>
              </a:ext>
            </a:extLst>
          </p:cNvPr>
          <p:cNvSpPr txBox="1">
            <a:spLocks/>
          </p:cNvSpPr>
          <p:nvPr/>
        </p:nvSpPr>
        <p:spPr>
          <a:xfrm>
            <a:off x="1475656" y="3645024"/>
            <a:ext cx="3384376" cy="4320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tabLst/>
              <a:defRPr/>
            </a:pPr>
            <a:endParaRPr kumimoji="0" lang="en-US" altLang="zh-CN" sz="10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755576" y="2348880"/>
            <a:ext cx="5472608" cy="435744"/>
          </a:xfrm>
        </p:spPr>
        <p:txBody>
          <a:bodyPr>
            <a:normAutofit fontScale="77500" lnSpcReduction="20000"/>
          </a:bodyPr>
          <a:lstStyle/>
          <a:p>
            <a:pPr>
              <a:buNone/>
            </a:pPr>
            <a:r>
              <a:rPr lang="zh-CN" altLang="en-US" dirty="0" smtClean="0"/>
              <a:t>补充：</a:t>
            </a:r>
            <a:r>
              <a:rPr lang="en-US" altLang="zh-CN" dirty="0" smtClean="0"/>
              <a:t>2.SetArgPointee</a:t>
            </a:r>
            <a:r>
              <a:rPr lang="zh-CN" altLang="en-US" dirty="0" smtClean="0"/>
              <a:t>设定指针类型的输出参数，       </a:t>
            </a:r>
            <a:r>
              <a:rPr lang="en-US" altLang="zh-CN" dirty="0" err="1" smtClean="0"/>
              <a:t>SetArrayArgument</a:t>
            </a:r>
            <a:r>
              <a:rPr lang="zh-CN" altLang="en-US" dirty="0" smtClean="0"/>
              <a:t>设定数组类型的输出参数</a:t>
            </a:r>
            <a:endParaRPr lang="zh-CN" altLang="en-US" dirty="0"/>
          </a:p>
        </p:txBody>
      </p:sp>
      <p:sp>
        <p:nvSpPr>
          <p:cNvPr id="6" name="标题 1">
            <a:extLst>
              <a:ext uri="{FF2B5EF4-FFF2-40B4-BE49-F238E27FC236}">
                <a16:creationId xmlns="" xmlns:a16="http://schemas.microsoft.com/office/drawing/2014/main" id="{BA1EB68F-01F7-4612-89A9-C240272B8A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32" y="990943"/>
            <a:ext cx="6343672" cy="709865"/>
          </a:xfrm>
        </p:spPr>
        <p:txBody>
          <a:bodyPr/>
          <a:lstStyle/>
          <a:p>
            <a:pPr algn="ctr"/>
            <a:r>
              <a:rPr lang="en-US" altLang="zh-CN" sz="2000" b="1" dirty="0" smtClean="0"/>
              <a:t>2.3.3-2  </a:t>
            </a:r>
            <a:r>
              <a:rPr lang="en-US" altLang="zh-CN" sz="2000" b="1" dirty="0" err="1" smtClean="0"/>
              <a:t>SetArgPointee</a:t>
            </a:r>
            <a:r>
              <a:rPr lang="en-US" altLang="zh-CN" sz="2000" b="1" dirty="0" smtClean="0"/>
              <a:t> - </a:t>
            </a:r>
            <a:r>
              <a:rPr lang="zh-CN" altLang="en-US" sz="2000" b="1" dirty="0" smtClean="0"/>
              <a:t>改变指针类型输出参数</a:t>
            </a:r>
            <a:r>
              <a:rPr lang="en-US" altLang="zh-CN" sz="2000" b="1" dirty="0" smtClean="0"/>
              <a:t/>
            </a:r>
            <a:br>
              <a:rPr lang="en-US" altLang="zh-CN" sz="2000" b="1" dirty="0" smtClean="0"/>
            </a:br>
            <a:r>
              <a:rPr lang="en-US" altLang="zh-CN" sz="2000" b="1" dirty="0" smtClean="0"/>
              <a:t>           </a:t>
            </a:r>
            <a:r>
              <a:rPr lang="en-US" altLang="zh-CN" sz="1800" b="1" dirty="0" err="1" smtClean="0"/>
              <a:t>SetArrayArgument</a:t>
            </a:r>
            <a:r>
              <a:rPr lang="en-US" altLang="zh-CN" sz="2000" b="1" dirty="0" smtClean="0"/>
              <a:t>-</a:t>
            </a:r>
            <a:r>
              <a:rPr lang="zh-CN" altLang="en-US" sz="2000" b="1" dirty="0" smtClean="0"/>
              <a:t>改变数组类型输出参数</a:t>
            </a:r>
            <a:r>
              <a:rPr lang="en-US" altLang="zh-CN" sz="2000" b="1" dirty="0" smtClean="0"/>
              <a:t/>
            </a:r>
            <a:br>
              <a:rPr lang="en-US" altLang="zh-CN" sz="2000" b="1" dirty="0" smtClean="0"/>
            </a:br>
            <a:r>
              <a:rPr lang="en-US" altLang="zh-CN" sz="2000" b="1" dirty="0" smtClean="0"/>
              <a:t> </a:t>
            </a:r>
            <a:r>
              <a:rPr lang="en-US" altLang="zh-CN" sz="1400" b="1" dirty="0" smtClean="0"/>
              <a:t>(</a:t>
            </a:r>
            <a:r>
              <a:rPr lang="zh-CN" altLang="en-US" sz="1400" b="1" dirty="0" smtClean="0"/>
              <a:t>代码参照：代码举例</a:t>
            </a:r>
            <a:r>
              <a:rPr lang="en-US" altLang="zh-CN" sz="1400" b="1" dirty="0" smtClean="0"/>
              <a:t>/</a:t>
            </a:r>
            <a:r>
              <a:rPr lang="en-US" altLang="zh-CN" sz="1400" b="1" dirty="0" err="1" smtClean="0"/>
              <a:t>GMockC</a:t>
            </a:r>
            <a:r>
              <a:rPr lang="en-US" altLang="zh-CN" sz="1400" b="1" dirty="0" smtClean="0"/>
              <a:t>++_</a:t>
            </a:r>
            <a:r>
              <a:rPr lang="en-US" altLang="zh-CN" sz="1400" b="1" dirty="0" err="1" smtClean="0"/>
              <a:t>SetArgPointee</a:t>
            </a:r>
            <a:r>
              <a:rPr lang="en-US" altLang="zh-CN" sz="1400" b="1" dirty="0" smtClean="0"/>
              <a:t>)</a:t>
            </a:r>
            <a:endParaRPr lang="zh-CN" altLang="en-US" sz="1400" dirty="0"/>
          </a:p>
        </p:txBody>
      </p:sp>
      <p:sp>
        <p:nvSpPr>
          <p:cNvPr id="8" name="内容占位符 4"/>
          <p:cNvSpPr txBox="1">
            <a:spLocks/>
          </p:cNvSpPr>
          <p:nvPr/>
        </p:nvSpPr>
        <p:spPr>
          <a:xfrm>
            <a:off x="827584" y="2780928"/>
            <a:ext cx="5616624" cy="4320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lvl="0" indent="-342900">
              <a:spcBef>
                <a:spcPts val="1000"/>
              </a:spcBef>
              <a:buClr>
                <a:schemeClr val="accent1"/>
              </a:buClr>
              <a:buSzPct val="80000"/>
              <a:defRPr/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以下为待测函数，对输出参数类型为指针类型和数组类型的接口进行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mock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举例，描述</a:t>
            </a:r>
            <a:r>
              <a:rPr lang="en-US" altLang="zh-CN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SetArgPointee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和</a:t>
            </a:r>
            <a:r>
              <a:rPr lang="en-US" altLang="zh-CN" sz="1200" dirty="0" err="1" smtClean="0"/>
              <a:t>SetArrayArgument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的使用方法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9" name="图片 8" descr="Screenshot from 2018-08-20 11-34-48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71600" y="3429000"/>
            <a:ext cx="6980340" cy="1512168"/>
          </a:xfrm>
          <a:prstGeom prst="rect">
            <a:avLst/>
          </a:prstGeom>
        </p:spPr>
      </p:pic>
      <p:cxnSp>
        <p:nvCxnSpPr>
          <p:cNvPr id="11" name="直接箭头连接符 10"/>
          <p:cNvCxnSpPr/>
          <p:nvPr/>
        </p:nvCxnSpPr>
        <p:spPr>
          <a:xfrm>
            <a:off x="1979712" y="4077072"/>
            <a:ext cx="1152128" cy="86409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/>
          <p:nvPr/>
        </p:nvCxnSpPr>
        <p:spPr>
          <a:xfrm>
            <a:off x="1691680" y="4437112"/>
            <a:ext cx="1296144" cy="100811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771800" y="4869160"/>
            <a:ext cx="17281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 smtClean="0">
                <a:solidFill>
                  <a:srgbClr val="FF0000"/>
                </a:solidFill>
              </a:rPr>
              <a:t>get</a:t>
            </a:r>
            <a:r>
              <a:rPr lang="zh-CN" altLang="en-US" sz="1000" dirty="0" smtClean="0">
                <a:solidFill>
                  <a:srgbClr val="FF0000"/>
                </a:solidFill>
              </a:rPr>
              <a:t>（</a:t>
            </a:r>
            <a:r>
              <a:rPr lang="en-US" altLang="zh-CN" sz="1000" dirty="0" err="1" smtClean="0">
                <a:solidFill>
                  <a:srgbClr val="FF0000"/>
                </a:solidFill>
              </a:rPr>
              <a:t>int</a:t>
            </a:r>
            <a:r>
              <a:rPr lang="en-US" altLang="zh-CN" sz="1000" dirty="0" smtClean="0">
                <a:solidFill>
                  <a:srgbClr val="FF0000"/>
                </a:solidFill>
              </a:rPr>
              <a:t>*,</a:t>
            </a:r>
            <a:r>
              <a:rPr lang="en-US" altLang="zh-CN" sz="1000" dirty="0" err="1" smtClean="0">
                <a:solidFill>
                  <a:srgbClr val="FF0000"/>
                </a:solidFill>
              </a:rPr>
              <a:t>int</a:t>
            </a:r>
            <a:r>
              <a:rPr lang="zh-CN" altLang="en-US" sz="1000" dirty="0" smtClean="0">
                <a:solidFill>
                  <a:srgbClr val="FF0000"/>
                </a:solidFill>
              </a:rPr>
              <a:t>）接口需要被</a:t>
            </a:r>
            <a:r>
              <a:rPr lang="en-US" altLang="zh-CN" sz="1000" dirty="0" smtClean="0">
                <a:solidFill>
                  <a:srgbClr val="FF0000"/>
                </a:solidFill>
              </a:rPr>
              <a:t>mock,</a:t>
            </a:r>
            <a:r>
              <a:rPr lang="zh-CN" altLang="en-US" sz="1000" dirty="0" smtClean="0">
                <a:solidFill>
                  <a:srgbClr val="FF0000"/>
                </a:solidFill>
              </a:rPr>
              <a:t>输出参数为数组类型</a:t>
            </a:r>
            <a:endParaRPr lang="zh-CN" altLang="en-US" sz="1000" dirty="0">
              <a:solidFill>
                <a:srgbClr val="FF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051720" y="5517232"/>
            <a:ext cx="1800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 smtClean="0">
                <a:solidFill>
                  <a:srgbClr val="FF0000"/>
                </a:solidFill>
              </a:rPr>
              <a:t>get(</a:t>
            </a:r>
            <a:r>
              <a:rPr lang="en-US" altLang="zh-CN" sz="1000" dirty="0" err="1" smtClean="0">
                <a:solidFill>
                  <a:srgbClr val="FF0000"/>
                </a:solidFill>
              </a:rPr>
              <a:t>int</a:t>
            </a:r>
            <a:r>
              <a:rPr lang="en-US" altLang="zh-CN" sz="1000" dirty="0" smtClean="0">
                <a:solidFill>
                  <a:srgbClr val="FF0000"/>
                </a:solidFill>
              </a:rPr>
              <a:t> *)</a:t>
            </a:r>
            <a:r>
              <a:rPr lang="zh-CN" altLang="en-US" sz="1000" dirty="0" smtClean="0">
                <a:solidFill>
                  <a:srgbClr val="FF0000"/>
                </a:solidFill>
              </a:rPr>
              <a:t>接口需要被</a:t>
            </a:r>
            <a:r>
              <a:rPr lang="en-US" altLang="zh-CN" sz="1000" dirty="0" smtClean="0">
                <a:solidFill>
                  <a:srgbClr val="FF0000"/>
                </a:solidFill>
              </a:rPr>
              <a:t>mock</a:t>
            </a:r>
            <a:r>
              <a:rPr lang="zh-CN" altLang="en-US" sz="1000" dirty="0" smtClean="0">
                <a:solidFill>
                  <a:srgbClr val="FF0000"/>
                </a:solidFill>
              </a:rPr>
              <a:t>，输出参数为指针类型</a:t>
            </a:r>
            <a:endParaRPr lang="zh-CN" altLang="en-US" sz="1000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100392" y="6381328"/>
            <a:ext cx="9361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 smtClean="0">
                <a:hlinkClick r:id="rId3" action="ppaction://hlinksldjump"/>
              </a:rPr>
              <a:t>返回目录</a:t>
            </a:r>
            <a:endParaRPr lang="zh-CN" altLang="en-US" sz="1000" dirty="0"/>
          </a:p>
        </p:txBody>
      </p:sp>
      <p:pic>
        <p:nvPicPr>
          <p:cNvPr id="14" name="图片 13" descr="Logo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236000" y="504000"/>
            <a:ext cx="1410750" cy="594000"/>
          </a:xfrm>
          <a:prstGeom prst="rect">
            <a:avLst/>
          </a:prstGeom>
        </p:spPr>
      </p:pic>
      <p:pic>
        <p:nvPicPr>
          <p:cNvPr id="17" name="图片 16" descr="iAutoLogo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52218" y="661035"/>
            <a:ext cx="2019582" cy="247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945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Screenshot from 2018-08-20 11-35-23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99592" y="3140968"/>
            <a:ext cx="3365517" cy="3623866"/>
          </a:xfrm>
          <a:prstGeom prst="rect">
            <a:avLst/>
          </a:prstGeom>
        </p:spPr>
      </p:pic>
      <p:sp>
        <p:nvSpPr>
          <p:cNvPr id="4" name="内容占位符 2">
            <a:extLst>
              <a:ext uri="{FF2B5EF4-FFF2-40B4-BE49-F238E27FC236}">
                <a16:creationId xmlns="" xmlns:a16="http://schemas.microsoft.com/office/drawing/2014/main" id="{1E2709A3-B5DC-498B-9A7F-F35DFC26907C}"/>
              </a:ext>
            </a:extLst>
          </p:cNvPr>
          <p:cNvSpPr txBox="1">
            <a:spLocks/>
          </p:cNvSpPr>
          <p:nvPr/>
        </p:nvSpPr>
        <p:spPr>
          <a:xfrm>
            <a:off x="1475656" y="3645024"/>
            <a:ext cx="3384376" cy="4320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tabLst/>
              <a:defRPr/>
            </a:pPr>
            <a:endParaRPr kumimoji="0" lang="en-US" altLang="zh-CN" sz="10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标题 1">
            <a:extLst>
              <a:ext uri="{FF2B5EF4-FFF2-40B4-BE49-F238E27FC236}">
                <a16:creationId xmlns="" xmlns:a16="http://schemas.microsoft.com/office/drawing/2014/main" id="{BA1EB68F-01F7-4612-89A9-C240272B8A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32" y="908720"/>
            <a:ext cx="6343672" cy="709865"/>
          </a:xfrm>
        </p:spPr>
        <p:txBody>
          <a:bodyPr/>
          <a:lstStyle/>
          <a:p>
            <a:pPr algn="ctr"/>
            <a:r>
              <a:rPr lang="en-US" altLang="zh-CN" sz="2000" b="1" dirty="0" smtClean="0"/>
              <a:t>2.3.3-2  </a:t>
            </a:r>
            <a:r>
              <a:rPr lang="en-US" altLang="zh-CN" sz="2000" b="1" dirty="0" err="1" smtClean="0"/>
              <a:t>SetArgPointee</a:t>
            </a:r>
            <a:r>
              <a:rPr lang="en-US" altLang="zh-CN" sz="2000" b="1" dirty="0" smtClean="0"/>
              <a:t> - </a:t>
            </a:r>
            <a:r>
              <a:rPr lang="zh-CN" altLang="en-US" sz="2000" b="1" dirty="0" smtClean="0"/>
              <a:t>改变指针类型输出参数</a:t>
            </a:r>
            <a:r>
              <a:rPr lang="en-US" altLang="zh-CN" sz="2000" b="1" dirty="0" smtClean="0"/>
              <a:t/>
            </a:r>
            <a:br>
              <a:rPr lang="en-US" altLang="zh-CN" sz="2000" b="1" dirty="0" smtClean="0"/>
            </a:br>
            <a:r>
              <a:rPr lang="en-US" altLang="zh-CN" sz="2000" b="1" dirty="0" smtClean="0">
                <a:hlinkClick r:id="rId3" action="ppaction://hlinksldjump"/>
              </a:rPr>
              <a:t> </a:t>
            </a:r>
            <a:r>
              <a:rPr lang="en-US" altLang="zh-CN" sz="2000" b="1" dirty="0" smtClean="0"/>
              <a:t>        </a:t>
            </a:r>
            <a:r>
              <a:rPr lang="en-US" altLang="zh-CN" sz="2000" b="1" dirty="0" err="1" smtClean="0"/>
              <a:t>SetArrayArgument</a:t>
            </a:r>
            <a:r>
              <a:rPr lang="en-US" altLang="zh-CN" sz="2000" b="1" dirty="0" smtClean="0"/>
              <a:t>-</a:t>
            </a:r>
            <a:r>
              <a:rPr lang="zh-CN" altLang="en-US" sz="2000" b="1" dirty="0" smtClean="0"/>
              <a:t>改变数组类型输出参数</a:t>
            </a:r>
            <a:endParaRPr lang="zh-CN" altLang="en-US" sz="2000" dirty="0"/>
          </a:p>
        </p:txBody>
      </p:sp>
      <p:sp>
        <p:nvSpPr>
          <p:cNvPr id="8" name="内容占位符 4"/>
          <p:cNvSpPr txBox="1">
            <a:spLocks/>
          </p:cNvSpPr>
          <p:nvPr/>
        </p:nvSpPr>
        <p:spPr>
          <a:xfrm>
            <a:off x="755576" y="2780928"/>
            <a:ext cx="5616624" cy="2880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tabLst/>
              <a:defRPr/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以下为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Setting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类以及单例类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11" name="直接箭头连接符 10"/>
          <p:cNvCxnSpPr/>
          <p:nvPr/>
        </p:nvCxnSpPr>
        <p:spPr>
          <a:xfrm>
            <a:off x="3995936" y="3717032"/>
            <a:ext cx="504056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788024" y="3573016"/>
            <a:ext cx="3888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Mock</a:t>
            </a:r>
            <a:r>
              <a:rPr lang="zh-CN" altLang="en-US" dirty="0" smtClean="0"/>
              <a:t>方法</a:t>
            </a:r>
            <a:endParaRPr lang="zh-CN" altLang="en-US" sz="1200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076056" y="5805264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使用单例</a:t>
            </a:r>
            <a:endParaRPr lang="zh-CN" altLang="en-US" dirty="0"/>
          </a:p>
        </p:txBody>
      </p:sp>
      <p:cxnSp>
        <p:nvCxnSpPr>
          <p:cNvPr id="14" name="直接箭头连接符 13"/>
          <p:cNvCxnSpPr/>
          <p:nvPr/>
        </p:nvCxnSpPr>
        <p:spPr>
          <a:xfrm>
            <a:off x="4355976" y="6021288"/>
            <a:ext cx="504056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内容占位符 4"/>
          <p:cNvSpPr txBox="1">
            <a:spLocks/>
          </p:cNvSpPr>
          <p:nvPr/>
        </p:nvSpPr>
        <p:spPr>
          <a:xfrm>
            <a:off x="683568" y="2348880"/>
            <a:ext cx="5472608" cy="435744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补充：</a:t>
            </a:r>
            <a:r>
              <a:rPr kumimoji="0" lang="en-US" altLang="zh-CN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2.SetArgPointee</a:t>
            </a:r>
            <a:r>
              <a:rPr kumimoji="0" lang="zh-CN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设定指针类型的输出参数，       </a:t>
            </a:r>
            <a:r>
              <a:rPr kumimoji="0" lang="en-US" altLang="zh-CN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SetArrayArgument</a:t>
            </a:r>
            <a:r>
              <a:rPr kumimoji="0" lang="zh-CN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设定数组类型的输出参数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100392" y="6381328"/>
            <a:ext cx="9361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 smtClean="0">
                <a:hlinkClick r:id="rId4" action="ppaction://hlinksldjump"/>
              </a:rPr>
              <a:t>返回目录</a:t>
            </a:r>
            <a:endParaRPr lang="zh-CN" altLang="en-US" sz="1000" dirty="0"/>
          </a:p>
        </p:txBody>
      </p:sp>
      <p:pic>
        <p:nvPicPr>
          <p:cNvPr id="18" name="图片 17" descr="Logo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236000" y="504000"/>
            <a:ext cx="1410750" cy="594000"/>
          </a:xfrm>
          <a:prstGeom prst="rect">
            <a:avLst/>
          </a:prstGeom>
        </p:spPr>
      </p:pic>
      <p:pic>
        <p:nvPicPr>
          <p:cNvPr id="19" name="图片 18" descr="iAutoLogo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52218" y="661035"/>
            <a:ext cx="2019582" cy="247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945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>
            <a:extLst>
              <a:ext uri="{FF2B5EF4-FFF2-40B4-BE49-F238E27FC236}">
                <a16:creationId xmlns="" xmlns:a16="http://schemas.microsoft.com/office/drawing/2014/main" id="{1E2709A3-B5DC-498B-9A7F-F35DFC26907C}"/>
              </a:ext>
            </a:extLst>
          </p:cNvPr>
          <p:cNvSpPr txBox="1">
            <a:spLocks/>
          </p:cNvSpPr>
          <p:nvPr/>
        </p:nvSpPr>
        <p:spPr>
          <a:xfrm>
            <a:off x="1475656" y="3645024"/>
            <a:ext cx="3384376" cy="4320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tabLst/>
              <a:defRPr/>
            </a:pPr>
            <a:endParaRPr kumimoji="0" lang="en-US" altLang="zh-CN" sz="10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内容占位符 4"/>
          <p:cNvSpPr txBox="1">
            <a:spLocks/>
          </p:cNvSpPr>
          <p:nvPr/>
        </p:nvSpPr>
        <p:spPr>
          <a:xfrm>
            <a:off x="827584" y="2708920"/>
            <a:ext cx="5616624" cy="4320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tabLst/>
              <a:defRPr/>
            </a:pPr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Mock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中</a:t>
            </a:r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Action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的使用</a:t>
            </a:r>
            <a:r>
              <a:rPr kumimoji="0" lang="zh-CN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：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7" name="图片 6" descr="Screenshot from 2018-08-20 11-36-17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71600" y="3068960"/>
            <a:ext cx="6023175" cy="1728192"/>
          </a:xfrm>
          <a:prstGeom prst="rect">
            <a:avLst/>
          </a:prstGeom>
        </p:spPr>
      </p:pic>
      <p:sp>
        <p:nvSpPr>
          <p:cNvPr id="10" name="内容占位符 4"/>
          <p:cNvSpPr txBox="1">
            <a:spLocks/>
          </p:cNvSpPr>
          <p:nvPr/>
        </p:nvSpPr>
        <p:spPr>
          <a:xfrm>
            <a:off x="827584" y="4869160"/>
            <a:ext cx="5616624" cy="36004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测试结果：</a:t>
            </a:r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mock</a:t>
            </a: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生效，数组和指针按自定义被成功设定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1" name="图片 10" descr="Screenshot from 2018-08-20 11-55-24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43608" y="5229200"/>
            <a:ext cx="4176464" cy="1512168"/>
          </a:xfrm>
          <a:prstGeom prst="rect">
            <a:avLst/>
          </a:prstGeom>
        </p:spPr>
      </p:pic>
      <p:sp>
        <p:nvSpPr>
          <p:cNvPr id="13" name="内容占位符 4"/>
          <p:cNvSpPr>
            <a:spLocks noGrp="1"/>
          </p:cNvSpPr>
          <p:nvPr>
            <p:ph idx="1"/>
          </p:nvPr>
        </p:nvSpPr>
        <p:spPr>
          <a:xfrm>
            <a:off x="755576" y="2348880"/>
            <a:ext cx="5472608" cy="435744"/>
          </a:xfrm>
        </p:spPr>
        <p:txBody>
          <a:bodyPr>
            <a:normAutofit fontScale="77500" lnSpcReduction="20000"/>
          </a:bodyPr>
          <a:lstStyle/>
          <a:p>
            <a:pPr>
              <a:buNone/>
            </a:pPr>
            <a:r>
              <a:rPr lang="zh-CN" altLang="en-US" dirty="0" smtClean="0"/>
              <a:t>补充：</a:t>
            </a:r>
            <a:r>
              <a:rPr lang="en-US" altLang="zh-CN" dirty="0" smtClean="0"/>
              <a:t>2.SetArgPointee</a:t>
            </a:r>
            <a:r>
              <a:rPr lang="zh-CN" altLang="en-US" dirty="0" smtClean="0"/>
              <a:t>设定指针类型的输出参数，       </a:t>
            </a:r>
            <a:r>
              <a:rPr lang="en-US" altLang="zh-CN" dirty="0" err="1" smtClean="0"/>
              <a:t>SetArrayArgument</a:t>
            </a:r>
            <a:r>
              <a:rPr lang="zh-CN" altLang="en-US" dirty="0" smtClean="0"/>
              <a:t>设定数组类型的输出参数</a:t>
            </a:r>
            <a:endParaRPr lang="zh-CN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100392" y="6381328"/>
            <a:ext cx="9361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 smtClean="0">
                <a:hlinkClick r:id="rId4" action="ppaction://hlinksldjump"/>
              </a:rPr>
              <a:t>返回目录</a:t>
            </a:r>
            <a:endParaRPr lang="zh-CN" altLang="en-US" sz="1000" dirty="0"/>
          </a:p>
        </p:txBody>
      </p:sp>
      <p:sp>
        <p:nvSpPr>
          <p:cNvPr id="14" name="标题 1">
            <a:extLst>
              <a:ext uri="{FF2B5EF4-FFF2-40B4-BE49-F238E27FC236}">
                <a16:creationId xmlns="" xmlns:a16="http://schemas.microsoft.com/office/drawing/2014/main" id="{BA1EB68F-01F7-4612-89A9-C240272B8A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32" y="908720"/>
            <a:ext cx="6343672" cy="709865"/>
          </a:xfrm>
        </p:spPr>
        <p:txBody>
          <a:bodyPr/>
          <a:lstStyle/>
          <a:p>
            <a:pPr algn="ctr"/>
            <a:r>
              <a:rPr lang="en-US" altLang="zh-CN" sz="2000" b="1" dirty="0" smtClean="0"/>
              <a:t>2.3.3-2  </a:t>
            </a:r>
            <a:r>
              <a:rPr lang="en-US" altLang="zh-CN" sz="2000" b="1" dirty="0" err="1" smtClean="0"/>
              <a:t>SetArgPointee</a:t>
            </a:r>
            <a:r>
              <a:rPr lang="en-US" altLang="zh-CN" sz="2000" b="1" dirty="0" smtClean="0"/>
              <a:t> - </a:t>
            </a:r>
            <a:r>
              <a:rPr lang="zh-CN" altLang="en-US" sz="2000" b="1" dirty="0" smtClean="0"/>
              <a:t>改变指针类型输出参数</a:t>
            </a:r>
            <a:r>
              <a:rPr lang="en-US" altLang="zh-CN" sz="2000" b="1" dirty="0" smtClean="0"/>
              <a:t/>
            </a:r>
            <a:br>
              <a:rPr lang="en-US" altLang="zh-CN" sz="2000" b="1" dirty="0" smtClean="0"/>
            </a:br>
            <a:r>
              <a:rPr lang="en-US" altLang="zh-CN" sz="2000" b="1" dirty="0" smtClean="0">
                <a:hlinkClick r:id="rId5" action="ppaction://hlinksldjump"/>
              </a:rPr>
              <a:t> </a:t>
            </a:r>
            <a:r>
              <a:rPr lang="en-US" altLang="zh-CN" sz="2000" b="1" dirty="0" smtClean="0"/>
              <a:t>        </a:t>
            </a:r>
            <a:r>
              <a:rPr lang="en-US" altLang="zh-CN" sz="2000" b="1" dirty="0" err="1" smtClean="0"/>
              <a:t>SetArrayArgument</a:t>
            </a:r>
            <a:r>
              <a:rPr lang="en-US" altLang="zh-CN" sz="2000" b="1" dirty="0" smtClean="0"/>
              <a:t>-</a:t>
            </a:r>
            <a:r>
              <a:rPr lang="zh-CN" altLang="en-US" sz="2000" b="1" dirty="0" smtClean="0"/>
              <a:t>改变数组类型输出参数</a:t>
            </a:r>
            <a:endParaRPr lang="zh-CN" altLang="en-US" sz="2000" dirty="0"/>
          </a:p>
        </p:txBody>
      </p:sp>
      <p:pic>
        <p:nvPicPr>
          <p:cNvPr id="12" name="图片 11" descr="Logo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236000" y="504000"/>
            <a:ext cx="1410750" cy="594000"/>
          </a:xfrm>
          <a:prstGeom prst="rect">
            <a:avLst/>
          </a:prstGeom>
        </p:spPr>
      </p:pic>
      <p:pic>
        <p:nvPicPr>
          <p:cNvPr id="15" name="图片 14" descr="iAutoLogo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52218" y="661035"/>
            <a:ext cx="2019582" cy="247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945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内容占位符 5" descr="结构1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899592" y="3501008"/>
            <a:ext cx="2400635" cy="1752845"/>
          </a:xfrm>
        </p:spPr>
      </p:pic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1259632" y="980728"/>
            <a:ext cx="6343672" cy="709865"/>
          </a:xfrm>
        </p:spPr>
        <p:txBody>
          <a:bodyPr/>
          <a:lstStyle/>
          <a:p>
            <a:pPr algn="ctr"/>
            <a:r>
              <a:rPr lang="en-US" altLang="zh-CN" sz="2400" b="1" dirty="0" smtClean="0"/>
              <a:t>1.1 </a:t>
            </a:r>
            <a:r>
              <a:rPr lang="zh-CN" altLang="en-US" sz="2400" b="1" dirty="0" smtClean="0"/>
              <a:t>代码结构</a:t>
            </a:r>
            <a:r>
              <a:rPr lang="en-US" altLang="zh-CN" sz="2400" b="1" dirty="0" smtClean="0"/>
              <a:t/>
            </a:r>
            <a:br>
              <a:rPr lang="en-US" altLang="zh-CN" sz="2400" b="1" dirty="0" smtClean="0"/>
            </a:br>
            <a:endParaRPr lang="en-US" altLang="zh-CN" sz="1400" b="1" dirty="0" smtClean="0"/>
          </a:p>
        </p:txBody>
      </p:sp>
      <p:pic>
        <p:nvPicPr>
          <p:cNvPr id="7" name="图片 6" descr="结构2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067944" y="3068960"/>
            <a:ext cx="2410162" cy="695422"/>
          </a:xfrm>
          <a:prstGeom prst="rect">
            <a:avLst/>
          </a:prstGeom>
        </p:spPr>
      </p:pic>
      <p:pic>
        <p:nvPicPr>
          <p:cNvPr id="8" name="图片 7" descr="结构3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139952" y="4005064"/>
            <a:ext cx="2076740" cy="885949"/>
          </a:xfrm>
          <a:prstGeom prst="rect">
            <a:avLst/>
          </a:prstGeom>
        </p:spPr>
      </p:pic>
      <p:pic>
        <p:nvPicPr>
          <p:cNvPr id="9" name="图片 8" descr="结构4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139952" y="5085184"/>
            <a:ext cx="2448267" cy="126700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27584" y="2348880"/>
            <a:ext cx="59046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我以</a:t>
            </a:r>
            <a:r>
              <a:rPr lang="en-US" altLang="zh-CN" dirty="0" err="1" smtClean="0"/>
              <a:t>miracast</a:t>
            </a:r>
            <a:r>
              <a:rPr lang="en-US" altLang="zh-CN" dirty="0" smtClean="0"/>
              <a:t> service</a:t>
            </a:r>
            <a:r>
              <a:rPr lang="zh-CN" altLang="en-US" dirty="0" smtClean="0"/>
              <a:t>进行举例，假设待测文件为</a:t>
            </a:r>
            <a:r>
              <a:rPr lang="en-US" altLang="zh-CN" dirty="0" smtClean="0"/>
              <a:t>WFDServiceSetting.cpp</a:t>
            </a:r>
            <a:r>
              <a:rPr lang="zh-CN" altLang="en-US" dirty="0" smtClean="0"/>
              <a:t>，我们来看下代码的目录结构</a:t>
            </a:r>
            <a:endParaRPr lang="en-US" altLang="zh-CN" dirty="0" smtClean="0"/>
          </a:p>
        </p:txBody>
      </p:sp>
      <p:cxnSp>
        <p:nvCxnSpPr>
          <p:cNvPr id="13" name="直接箭头连接符 12"/>
          <p:cNvCxnSpPr>
            <a:endCxn id="7" idx="1"/>
          </p:cNvCxnSpPr>
          <p:nvPr/>
        </p:nvCxnSpPr>
        <p:spPr>
          <a:xfrm flipV="1">
            <a:off x="1979712" y="3416671"/>
            <a:ext cx="2088232" cy="80441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>
            <a:endCxn id="8" idx="1"/>
          </p:cNvCxnSpPr>
          <p:nvPr/>
        </p:nvCxnSpPr>
        <p:spPr>
          <a:xfrm flipV="1">
            <a:off x="1979712" y="4448039"/>
            <a:ext cx="2160240" cy="34911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>
            <a:endCxn id="9" idx="1"/>
          </p:cNvCxnSpPr>
          <p:nvPr/>
        </p:nvCxnSpPr>
        <p:spPr>
          <a:xfrm>
            <a:off x="1979712" y="5157192"/>
            <a:ext cx="2160240" cy="56149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6804248" y="3284984"/>
            <a:ext cx="18722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rgbClr val="FF0000"/>
                </a:solidFill>
              </a:rPr>
              <a:t>测试代码在</a:t>
            </a:r>
            <a:r>
              <a:rPr lang="en-US" altLang="zh-CN" sz="1400" dirty="0" err="1" smtClean="0">
                <a:solidFill>
                  <a:srgbClr val="FF0000"/>
                </a:solidFill>
              </a:rPr>
              <a:t>gtest</a:t>
            </a:r>
            <a:r>
              <a:rPr lang="zh-CN" altLang="en-US" sz="1400" dirty="0" smtClean="0">
                <a:solidFill>
                  <a:srgbClr val="FF0000"/>
                </a:solidFill>
              </a:rPr>
              <a:t>下</a:t>
            </a:r>
            <a:endParaRPr lang="zh-CN" altLang="en-US" sz="1400" dirty="0">
              <a:solidFill>
                <a:srgbClr val="FF0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804248" y="4221088"/>
            <a:ext cx="18722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rgbClr val="FF0000"/>
                </a:solidFill>
              </a:rPr>
              <a:t>待测文件在</a:t>
            </a:r>
            <a:r>
              <a:rPr lang="en-US" altLang="zh-CN" sz="1400" dirty="0" err="1" smtClean="0">
                <a:solidFill>
                  <a:srgbClr val="FF0000"/>
                </a:solidFill>
              </a:rPr>
              <a:t>src</a:t>
            </a:r>
            <a:r>
              <a:rPr lang="zh-CN" altLang="en-US" sz="1400" dirty="0" smtClean="0">
                <a:solidFill>
                  <a:srgbClr val="FF0000"/>
                </a:solidFill>
              </a:rPr>
              <a:t>下</a:t>
            </a:r>
            <a:endParaRPr lang="zh-CN" altLang="en-US" sz="1400" dirty="0">
              <a:solidFill>
                <a:srgbClr val="FF00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804248" y="5661248"/>
            <a:ext cx="18722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rgbClr val="FF0000"/>
                </a:solidFill>
              </a:rPr>
              <a:t>桩文件存放在</a:t>
            </a:r>
            <a:r>
              <a:rPr lang="en-US" altLang="zh-CN" sz="1400" dirty="0" smtClean="0">
                <a:solidFill>
                  <a:srgbClr val="FF0000"/>
                </a:solidFill>
              </a:rPr>
              <a:t>Test</a:t>
            </a:r>
            <a:r>
              <a:rPr lang="zh-CN" altLang="en-US" sz="1400" dirty="0" smtClean="0">
                <a:solidFill>
                  <a:srgbClr val="FF0000"/>
                </a:solidFill>
              </a:rPr>
              <a:t>下</a:t>
            </a:r>
            <a:endParaRPr lang="zh-CN" altLang="en-US" sz="1400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100392" y="6381328"/>
            <a:ext cx="9361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 smtClean="0">
                <a:hlinkClick r:id="rId6" action="ppaction://hlinksldjump"/>
              </a:rPr>
              <a:t>返回目录</a:t>
            </a:r>
            <a:endParaRPr lang="zh-CN" altLang="en-US" sz="1000" dirty="0"/>
          </a:p>
        </p:txBody>
      </p:sp>
      <p:pic>
        <p:nvPicPr>
          <p:cNvPr id="16" name="图片 15" descr="Logo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236000" y="504000"/>
            <a:ext cx="1410750" cy="594000"/>
          </a:xfrm>
          <a:prstGeom prst="rect">
            <a:avLst/>
          </a:prstGeom>
        </p:spPr>
      </p:pic>
      <p:pic>
        <p:nvPicPr>
          <p:cNvPr id="21" name="图片 20" descr="iAutoLogo.pn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52218" y="661035"/>
            <a:ext cx="2019582" cy="2476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>
            <a:extLst>
              <a:ext uri="{FF2B5EF4-FFF2-40B4-BE49-F238E27FC236}">
                <a16:creationId xmlns="" xmlns:a16="http://schemas.microsoft.com/office/drawing/2014/main" id="{1E2709A3-B5DC-498B-9A7F-F35DFC26907C}"/>
              </a:ext>
            </a:extLst>
          </p:cNvPr>
          <p:cNvSpPr txBox="1">
            <a:spLocks/>
          </p:cNvSpPr>
          <p:nvPr/>
        </p:nvSpPr>
        <p:spPr>
          <a:xfrm>
            <a:off x="1475656" y="3645024"/>
            <a:ext cx="3384376" cy="4320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tabLst/>
              <a:defRPr/>
            </a:pPr>
            <a:endParaRPr kumimoji="0" lang="en-US" altLang="zh-CN" sz="10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100392" y="6381328"/>
            <a:ext cx="9361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 smtClean="0">
                <a:hlinkClick r:id="rId2" action="ppaction://hlinksldjump"/>
              </a:rPr>
              <a:t>返回目录</a:t>
            </a:r>
            <a:endParaRPr lang="zh-CN" altLang="en-US" sz="1000" dirty="0"/>
          </a:p>
        </p:txBody>
      </p:sp>
      <p:sp>
        <p:nvSpPr>
          <p:cNvPr id="14" name="标题 1">
            <a:extLst>
              <a:ext uri="{FF2B5EF4-FFF2-40B4-BE49-F238E27FC236}">
                <a16:creationId xmlns="" xmlns:a16="http://schemas.microsoft.com/office/drawing/2014/main" id="{BA1EB68F-01F7-4612-89A9-C240272B8A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32" y="908720"/>
            <a:ext cx="6343672" cy="709865"/>
          </a:xfrm>
        </p:spPr>
        <p:txBody>
          <a:bodyPr/>
          <a:lstStyle/>
          <a:p>
            <a:pPr algn="ctr"/>
            <a:r>
              <a:rPr lang="en-US" altLang="zh-CN" sz="2000" b="1" dirty="0" smtClean="0"/>
              <a:t>2.3.3-3 </a:t>
            </a:r>
            <a:r>
              <a:rPr lang="zh-CN" altLang="en-US" sz="2000" dirty="0" smtClean="0"/>
              <a:t>输出参数类型是 向量</a:t>
            </a:r>
            <a:r>
              <a:rPr lang="en-US" altLang="zh-CN" sz="2000" dirty="0" smtClean="0"/>
              <a:t/>
            </a:r>
            <a:br>
              <a:rPr lang="en-US" altLang="zh-CN" sz="2000" dirty="0" smtClean="0"/>
            </a:br>
            <a:r>
              <a:rPr lang="en-US" altLang="zh-CN" sz="1400" dirty="0" smtClean="0"/>
              <a:t>(</a:t>
            </a:r>
            <a:r>
              <a:rPr lang="zh-CN" altLang="en-US" sz="1400" dirty="0" smtClean="0"/>
              <a:t>代码参照：代码举例</a:t>
            </a:r>
            <a:r>
              <a:rPr lang="en-US" altLang="zh-CN" sz="1400" dirty="0" smtClean="0"/>
              <a:t>/</a:t>
            </a:r>
            <a:r>
              <a:rPr lang="en-US" altLang="zh-CN" sz="1400" dirty="0" err="1" smtClean="0"/>
              <a:t>smartphoneservice</a:t>
            </a:r>
            <a:r>
              <a:rPr lang="zh-CN" altLang="en-US" sz="1400" dirty="0" smtClean="0"/>
              <a:t>代码完成单体可参照</a:t>
            </a:r>
            <a:r>
              <a:rPr lang="en-US" altLang="zh-CN" sz="1400" dirty="0" smtClean="0"/>
              <a:t>)</a:t>
            </a:r>
            <a:endParaRPr lang="zh-CN" altLang="en-US" sz="1400" b="1" dirty="0"/>
          </a:p>
        </p:txBody>
      </p:sp>
      <p:pic>
        <p:nvPicPr>
          <p:cNvPr id="15" name="图片 14" descr="31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39552" y="2204864"/>
            <a:ext cx="7164288" cy="4536504"/>
          </a:xfrm>
          <a:prstGeom prst="rect">
            <a:avLst/>
          </a:prstGeom>
        </p:spPr>
      </p:pic>
      <p:pic>
        <p:nvPicPr>
          <p:cNvPr id="6" name="图片 5" descr="Logo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236000" y="504000"/>
            <a:ext cx="1410750" cy="594000"/>
          </a:xfrm>
          <a:prstGeom prst="rect">
            <a:avLst/>
          </a:prstGeom>
        </p:spPr>
      </p:pic>
      <p:pic>
        <p:nvPicPr>
          <p:cNvPr id="7" name="图片 6" descr="iAutoLogo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52218" y="661035"/>
            <a:ext cx="2019582" cy="247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945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8100392" y="6381328"/>
            <a:ext cx="9361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 smtClean="0">
                <a:hlinkClick r:id="rId2" action="ppaction://hlinksldjump"/>
              </a:rPr>
              <a:t>返回目录</a:t>
            </a:r>
            <a:endParaRPr lang="zh-CN" altLang="en-US" sz="1000" dirty="0"/>
          </a:p>
        </p:txBody>
      </p:sp>
      <p:sp>
        <p:nvSpPr>
          <p:cNvPr id="7" name="标题 1">
            <a:extLst>
              <a:ext uri="{FF2B5EF4-FFF2-40B4-BE49-F238E27FC236}">
                <a16:creationId xmlns="" xmlns:a16="http://schemas.microsoft.com/office/drawing/2014/main" id="{BA1EB68F-01F7-4612-89A9-C240272B8A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32" y="908720"/>
            <a:ext cx="6343672" cy="709865"/>
          </a:xfrm>
        </p:spPr>
        <p:txBody>
          <a:bodyPr/>
          <a:lstStyle/>
          <a:p>
            <a:pPr algn="ctr"/>
            <a:r>
              <a:rPr lang="en-US" altLang="zh-CN" sz="2000" b="1" dirty="0" smtClean="0"/>
              <a:t>2.3.3-3 </a:t>
            </a:r>
            <a:r>
              <a:rPr lang="zh-CN" altLang="en-US" sz="2000" dirty="0" smtClean="0"/>
              <a:t>输出参数类型是 向量</a:t>
            </a:r>
            <a:endParaRPr lang="zh-CN" altLang="en-US" sz="2000" b="1" dirty="0"/>
          </a:p>
        </p:txBody>
      </p:sp>
      <p:pic>
        <p:nvPicPr>
          <p:cNvPr id="8" name="图片 7" descr="32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48072" y="2420888"/>
            <a:ext cx="7884368" cy="3660836"/>
          </a:xfrm>
          <a:prstGeom prst="rect">
            <a:avLst/>
          </a:prstGeom>
        </p:spPr>
      </p:pic>
      <p:pic>
        <p:nvPicPr>
          <p:cNvPr id="5" name="图片 4" descr="Logo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236000" y="504000"/>
            <a:ext cx="1410750" cy="594000"/>
          </a:xfrm>
          <a:prstGeom prst="rect">
            <a:avLst/>
          </a:prstGeom>
        </p:spPr>
      </p:pic>
      <p:pic>
        <p:nvPicPr>
          <p:cNvPr id="6" name="图片 5" descr="iAutoLogo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52218" y="661035"/>
            <a:ext cx="2019582" cy="247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945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>
            <a:extLst>
              <a:ext uri="{FF2B5EF4-FFF2-40B4-BE49-F238E27FC236}">
                <a16:creationId xmlns="" xmlns:a16="http://schemas.microsoft.com/office/drawing/2014/main" id="{1E2709A3-B5DC-498B-9A7F-F35DFC26907C}"/>
              </a:ext>
            </a:extLst>
          </p:cNvPr>
          <p:cNvSpPr txBox="1">
            <a:spLocks/>
          </p:cNvSpPr>
          <p:nvPr/>
        </p:nvSpPr>
        <p:spPr>
          <a:xfrm>
            <a:off x="1475656" y="3645024"/>
            <a:ext cx="3384376" cy="4320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tabLst/>
              <a:defRPr/>
            </a:pPr>
            <a:endParaRPr kumimoji="0" lang="en-US" altLang="zh-CN" sz="10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100392" y="6381328"/>
            <a:ext cx="9361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 smtClean="0">
                <a:hlinkClick r:id="rId2" action="ppaction://hlinksldjump"/>
              </a:rPr>
              <a:t>返回目录</a:t>
            </a:r>
            <a:endParaRPr lang="zh-CN" altLang="en-US" sz="1000" dirty="0"/>
          </a:p>
        </p:txBody>
      </p:sp>
      <p:sp>
        <p:nvSpPr>
          <p:cNvPr id="6" name="标题 1">
            <a:extLst>
              <a:ext uri="{FF2B5EF4-FFF2-40B4-BE49-F238E27FC236}">
                <a16:creationId xmlns="" xmlns:a16="http://schemas.microsoft.com/office/drawing/2014/main" id="{BA1EB68F-01F7-4612-89A9-C240272B8AC9}"/>
              </a:ext>
            </a:extLst>
          </p:cNvPr>
          <p:cNvSpPr txBox="1">
            <a:spLocks/>
          </p:cNvSpPr>
          <p:nvPr/>
        </p:nvSpPr>
        <p:spPr bwMode="gray">
          <a:xfrm>
            <a:off x="1259632" y="908720"/>
            <a:ext cx="6343672" cy="7098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2.3.3-3 </a:t>
            </a:r>
            <a:r>
              <a:rPr kumimoji="0" lang="zh-CN" altLang="en-US" sz="20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输出参数类型是 向量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7" name="图片 6" descr="33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04056" y="2564904"/>
            <a:ext cx="8532440" cy="2088232"/>
          </a:xfrm>
          <a:prstGeom prst="rect">
            <a:avLst/>
          </a:prstGeom>
        </p:spPr>
      </p:pic>
      <p:pic>
        <p:nvPicPr>
          <p:cNvPr id="8" name="图片 7" descr="Logo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236000" y="504000"/>
            <a:ext cx="1410750" cy="594000"/>
          </a:xfrm>
          <a:prstGeom prst="rect">
            <a:avLst/>
          </a:prstGeom>
        </p:spPr>
      </p:pic>
      <p:pic>
        <p:nvPicPr>
          <p:cNvPr id="10" name="图片 9" descr="iAutoLogo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52218" y="661035"/>
            <a:ext cx="2019582" cy="247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945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="" xmlns:a16="http://schemas.microsoft.com/office/drawing/2014/main" id="{BA1EB68F-01F7-4612-89A9-C240272B8A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32" y="908720"/>
            <a:ext cx="6343672" cy="709865"/>
          </a:xfrm>
        </p:spPr>
        <p:txBody>
          <a:bodyPr/>
          <a:lstStyle/>
          <a:p>
            <a:pPr algn="ctr"/>
            <a:r>
              <a:rPr lang="en-US" altLang="zh-CN" sz="2000" b="1" dirty="0" smtClean="0"/>
              <a:t>2.3.3-4 </a:t>
            </a:r>
            <a:r>
              <a:rPr lang="zh-CN" altLang="en-US" sz="2000" dirty="0" smtClean="0"/>
              <a:t>输出参数类型是 </a:t>
            </a:r>
            <a:r>
              <a:rPr lang="en-US" altLang="zh-CN" sz="2000" dirty="0" smtClean="0"/>
              <a:t>char***</a:t>
            </a:r>
            <a:br>
              <a:rPr lang="en-US" altLang="zh-CN" sz="2000" dirty="0" smtClean="0"/>
            </a:br>
            <a:r>
              <a:rPr lang="en-US" altLang="zh-CN" sz="1400" dirty="0" smtClean="0"/>
              <a:t>(</a:t>
            </a:r>
            <a:r>
              <a:rPr lang="zh-CN" altLang="en-US" sz="1400" dirty="0" smtClean="0"/>
              <a:t>代码参照：代码举例</a:t>
            </a:r>
            <a:r>
              <a:rPr lang="en-US" altLang="zh-CN" sz="1400" dirty="0" smtClean="0"/>
              <a:t>/</a:t>
            </a:r>
            <a:r>
              <a:rPr lang="en-US" altLang="zh-CN" sz="1400" dirty="0" err="1" smtClean="0"/>
              <a:t>smartphoneservice</a:t>
            </a:r>
            <a:r>
              <a:rPr lang="zh-CN" altLang="en-US" sz="1400" dirty="0" smtClean="0"/>
              <a:t>代码完成单体可参照</a:t>
            </a:r>
            <a:r>
              <a:rPr lang="en-US" altLang="zh-CN" sz="1400" dirty="0" smtClean="0"/>
              <a:t>)</a:t>
            </a:r>
            <a:endParaRPr lang="zh-CN" altLang="en-US" sz="1400" b="1" dirty="0"/>
          </a:p>
        </p:txBody>
      </p:sp>
      <p:pic>
        <p:nvPicPr>
          <p:cNvPr id="5" name="图片 4" descr="4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9552" y="2226706"/>
            <a:ext cx="8028384" cy="458667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100392" y="6381328"/>
            <a:ext cx="9361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 smtClean="0">
                <a:hlinkClick r:id="rId3" action="ppaction://hlinksldjump"/>
              </a:rPr>
              <a:t>返回目录</a:t>
            </a:r>
            <a:endParaRPr lang="zh-CN" altLang="en-US" sz="1000" dirty="0"/>
          </a:p>
        </p:txBody>
      </p:sp>
      <p:pic>
        <p:nvPicPr>
          <p:cNvPr id="7" name="图片 6" descr="Logo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236000" y="504000"/>
            <a:ext cx="1410750" cy="594000"/>
          </a:xfrm>
          <a:prstGeom prst="rect">
            <a:avLst/>
          </a:prstGeom>
        </p:spPr>
      </p:pic>
      <p:pic>
        <p:nvPicPr>
          <p:cNvPr id="8" name="图片 7" descr="iAutoLogo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52218" y="661035"/>
            <a:ext cx="2019582" cy="2476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4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9552" y="2230794"/>
            <a:ext cx="7884368" cy="4510574"/>
          </a:xfrm>
          <a:prstGeom prst="rect">
            <a:avLst/>
          </a:prstGeom>
        </p:spPr>
      </p:pic>
      <p:sp>
        <p:nvSpPr>
          <p:cNvPr id="4" name="标题 1">
            <a:extLst>
              <a:ext uri="{FF2B5EF4-FFF2-40B4-BE49-F238E27FC236}">
                <a16:creationId xmlns="" xmlns:a16="http://schemas.microsoft.com/office/drawing/2014/main" id="{BA1EB68F-01F7-4612-89A9-C240272B8A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32" y="908720"/>
            <a:ext cx="6343672" cy="709865"/>
          </a:xfrm>
        </p:spPr>
        <p:txBody>
          <a:bodyPr/>
          <a:lstStyle/>
          <a:p>
            <a:pPr algn="ctr"/>
            <a:r>
              <a:rPr lang="en-US" altLang="zh-CN" sz="2000" b="1" dirty="0" smtClean="0"/>
              <a:t>2.3.3-4 </a:t>
            </a:r>
            <a:r>
              <a:rPr lang="zh-CN" altLang="en-US" sz="2000" dirty="0" smtClean="0"/>
              <a:t>输出参数类型是 </a:t>
            </a:r>
            <a:r>
              <a:rPr lang="en-US" altLang="zh-CN" sz="2000" dirty="0" smtClean="0"/>
              <a:t>char***</a:t>
            </a:r>
            <a:endParaRPr lang="zh-CN" altLang="en-US" sz="20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8100392" y="6381328"/>
            <a:ext cx="9361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 smtClean="0">
                <a:hlinkClick r:id="rId3" action="ppaction://hlinksldjump"/>
              </a:rPr>
              <a:t>返回目录</a:t>
            </a:r>
            <a:endParaRPr lang="zh-CN" altLang="en-US" sz="1000" dirty="0"/>
          </a:p>
        </p:txBody>
      </p:sp>
      <p:pic>
        <p:nvPicPr>
          <p:cNvPr id="7" name="图片 6" descr="Logo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236000" y="504000"/>
            <a:ext cx="1410750" cy="594000"/>
          </a:xfrm>
          <a:prstGeom prst="rect">
            <a:avLst/>
          </a:prstGeom>
        </p:spPr>
      </p:pic>
      <p:pic>
        <p:nvPicPr>
          <p:cNvPr id="8" name="图片 7" descr="iAutoLogo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52218" y="661035"/>
            <a:ext cx="2019582" cy="2476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="" xmlns:a16="http://schemas.microsoft.com/office/drawing/2014/main" id="{BA1EB68F-01F7-4612-89A9-C240272B8A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9632" y="908720"/>
            <a:ext cx="6343672" cy="709865"/>
          </a:xfrm>
        </p:spPr>
        <p:txBody>
          <a:bodyPr/>
          <a:lstStyle/>
          <a:p>
            <a:pPr algn="ctr"/>
            <a:r>
              <a:rPr lang="en-US" altLang="zh-CN" sz="2000" b="1" dirty="0" smtClean="0"/>
              <a:t>2.3.3-4 </a:t>
            </a:r>
            <a:r>
              <a:rPr lang="zh-CN" altLang="en-US" sz="2000" dirty="0" smtClean="0"/>
              <a:t>输出参数类型是 </a:t>
            </a:r>
            <a:r>
              <a:rPr lang="en-US" altLang="zh-CN" sz="2000" dirty="0" smtClean="0"/>
              <a:t>char***</a:t>
            </a:r>
            <a:endParaRPr lang="zh-CN" altLang="en-US" sz="20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8100392" y="6381328"/>
            <a:ext cx="9361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 smtClean="0">
                <a:hlinkClick r:id="rId2" action="ppaction://hlinksldjump"/>
              </a:rPr>
              <a:t>返回目录</a:t>
            </a:r>
            <a:endParaRPr lang="zh-CN" altLang="en-US" sz="1000" dirty="0"/>
          </a:p>
        </p:txBody>
      </p:sp>
      <p:pic>
        <p:nvPicPr>
          <p:cNvPr id="7" name="图片 6" descr="43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39552" y="2564904"/>
            <a:ext cx="8424936" cy="2075066"/>
          </a:xfrm>
          <a:prstGeom prst="rect">
            <a:avLst/>
          </a:prstGeom>
        </p:spPr>
      </p:pic>
      <p:pic>
        <p:nvPicPr>
          <p:cNvPr id="6" name="图片 5" descr="Logo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236000" y="504000"/>
            <a:ext cx="1410750" cy="594000"/>
          </a:xfrm>
          <a:prstGeom prst="rect">
            <a:avLst/>
          </a:prstGeom>
        </p:spPr>
      </p:pic>
      <p:pic>
        <p:nvPicPr>
          <p:cNvPr id="8" name="图片 7" descr="iAutoLogo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52218" y="661035"/>
            <a:ext cx="2019582" cy="2476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1187624" y="2276872"/>
            <a:ext cx="6345260" cy="35306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altLang="zh-CN" sz="1400" dirty="0" smtClean="0"/>
              <a:t>	</a:t>
            </a:r>
          </a:p>
          <a:p>
            <a:pPr>
              <a:buNone/>
            </a:pPr>
            <a:endParaRPr lang="en-US" altLang="zh-CN" sz="1400" dirty="0" smtClean="0"/>
          </a:p>
          <a:p>
            <a:pPr>
              <a:lnSpc>
                <a:spcPct val="150000"/>
              </a:lnSpc>
              <a:buNone/>
            </a:pPr>
            <a:r>
              <a:rPr lang="en-US" altLang="zh-CN" sz="1400" dirty="0" smtClean="0"/>
              <a:t>	      </a:t>
            </a:r>
            <a:r>
              <a:rPr lang="en-US" altLang="zh-CN" sz="1400" dirty="0" err="1" smtClean="0"/>
              <a:t>Gmock</a:t>
            </a:r>
            <a:r>
              <a:rPr lang="zh-CN" altLang="en-US" sz="1400" dirty="0" smtClean="0"/>
              <a:t>的方法还有很多，以上仅针对常用的</a:t>
            </a:r>
            <a:r>
              <a:rPr lang="en-US" altLang="zh-CN" sz="1400" dirty="0" smtClean="0"/>
              <a:t>Actions</a:t>
            </a:r>
            <a:r>
              <a:rPr lang="zh-CN" altLang="en-US" sz="1400" dirty="0" smtClean="0"/>
              <a:t>进行举例，每个例子的代码均在共享文件夹中，</a:t>
            </a:r>
            <a:r>
              <a:rPr lang="en-US" altLang="zh-CN" sz="1400" dirty="0" err="1" smtClean="0"/>
              <a:t>ppt</a:t>
            </a:r>
            <a:r>
              <a:rPr lang="zh-CN" altLang="en-US" sz="1400" dirty="0" smtClean="0"/>
              <a:t>中描述可能不够详尽，可参考实际代码理解，每个例子中执行</a:t>
            </a:r>
            <a:r>
              <a:rPr lang="en-US" altLang="zh-CN" sz="1400" dirty="0" smtClean="0"/>
              <a:t>./build.sh</a:t>
            </a:r>
            <a:r>
              <a:rPr lang="zh-CN" altLang="en-US" sz="1400" dirty="0" smtClean="0"/>
              <a:t>生成可执行文件，再执行可执行文件即可。</a:t>
            </a:r>
            <a:endParaRPr lang="en-US" altLang="zh-CN" sz="1400" dirty="0" smtClean="0"/>
          </a:p>
          <a:p>
            <a:pPr>
              <a:lnSpc>
                <a:spcPct val="150000"/>
              </a:lnSpc>
              <a:buNone/>
            </a:pPr>
            <a:r>
              <a:rPr lang="en-US" altLang="zh-CN" sz="1400" dirty="0" smtClean="0"/>
              <a:t>	      </a:t>
            </a:r>
            <a:r>
              <a:rPr lang="zh-CN" altLang="en-US" sz="1400" dirty="0" smtClean="0"/>
              <a:t>方法掌握了，但是实际项目中运用还是会遇到很多问题，具体的问题和方法后续会补充，希望大家多指摘，共同维护。</a:t>
            </a:r>
            <a:endParaRPr lang="zh-CN" altLang="en-US" sz="1400" dirty="0"/>
          </a:p>
        </p:txBody>
      </p:sp>
      <p:sp>
        <p:nvSpPr>
          <p:cNvPr id="5" name="TextBox 4"/>
          <p:cNvSpPr txBox="1"/>
          <p:nvPr/>
        </p:nvSpPr>
        <p:spPr>
          <a:xfrm>
            <a:off x="2987824" y="1124744"/>
            <a:ext cx="27363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err="1" smtClean="0">
                <a:solidFill>
                  <a:schemeClr val="bg1"/>
                </a:solidFill>
              </a:rPr>
              <a:t>Gmock</a:t>
            </a:r>
            <a:r>
              <a:rPr lang="zh-CN" altLang="en-US" sz="2400" dirty="0" smtClean="0">
                <a:solidFill>
                  <a:schemeClr val="bg1"/>
                </a:solidFill>
              </a:rPr>
              <a:t>总结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100392" y="6381328"/>
            <a:ext cx="9361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 smtClean="0">
                <a:hlinkClick r:id="rId2" action="ppaction://hlinksldjump"/>
              </a:rPr>
              <a:t>返回目录</a:t>
            </a:r>
            <a:endParaRPr lang="zh-CN" altLang="en-US" sz="1000" dirty="0"/>
          </a:p>
        </p:txBody>
      </p:sp>
      <p:pic>
        <p:nvPicPr>
          <p:cNvPr id="7" name="图片 6" descr="Logo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236000" y="504000"/>
            <a:ext cx="1410750" cy="594000"/>
          </a:xfrm>
          <a:prstGeom prst="rect">
            <a:avLst/>
          </a:prstGeom>
        </p:spPr>
      </p:pic>
      <p:pic>
        <p:nvPicPr>
          <p:cNvPr id="8" name="图片 7" descr="iAutoLogo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52218" y="661035"/>
            <a:ext cx="2019582" cy="247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945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1E2709A3-B5DC-498B-9A7F-F35DFC2690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1600" y="2492896"/>
            <a:ext cx="6912768" cy="4176464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</a:pPr>
            <a:r>
              <a:rPr lang="en-US" altLang="zh-CN" b="1" dirty="0" smtClean="0">
                <a:hlinkClick r:id="rId2" action="ppaction://hlinksldjump"/>
              </a:rPr>
              <a:t>3.1 </a:t>
            </a:r>
            <a:r>
              <a:rPr lang="zh-CN" altLang="en-US" b="1" dirty="0" smtClean="0">
                <a:hlinkClick r:id="rId2" action="ppaction://hlinksldjump"/>
              </a:rPr>
              <a:t>代码结构目录</a:t>
            </a:r>
            <a:endParaRPr lang="zh-CN" altLang="en-US" b="1" dirty="0" smtClean="0"/>
          </a:p>
          <a:p>
            <a:pPr marL="0" indent="0">
              <a:lnSpc>
                <a:spcPct val="150000"/>
              </a:lnSpc>
            </a:pPr>
            <a:r>
              <a:rPr lang="en-US" altLang="zh-CN" b="1" dirty="0" smtClean="0">
                <a:hlinkClick r:id="rId3" action="ppaction://hlinksldjump"/>
              </a:rPr>
              <a:t>3.2 </a:t>
            </a:r>
            <a:r>
              <a:rPr lang="zh-CN" altLang="en-US" b="1" dirty="0" smtClean="0">
                <a:hlinkClick r:id="rId3" action="ppaction://hlinksldjump"/>
              </a:rPr>
              <a:t>构造全局变量</a:t>
            </a:r>
            <a:endParaRPr lang="zh-CN" altLang="en-US" b="1" dirty="0" smtClean="0"/>
          </a:p>
          <a:p>
            <a:pPr marL="0" indent="0">
              <a:lnSpc>
                <a:spcPct val="150000"/>
              </a:lnSpc>
            </a:pPr>
            <a:r>
              <a:rPr lang="en-US" altLang="zh-CN" b="1" dirty="0" smtClean="0">
                <a:hlinkClick r:id="rId4" action="ppaction://hlinksldjump"/>
              </a:rPr>
              <a:t>3.3 </a:t>
            </a:r>
            <a:r>
              <a:rPr lang="zh-CN" altLang="en-US" b="1" dirty="0" smtClean="0">
                <a:hlinkClick r:id="rId4" action="ppaction://hlinksldjump"/>
              </a:rPr>
              <a:t>构造桩函数</a:t>
            </a:r>
            <a:endParaRPr lang="zh-CN" altLang="en-US" b="1" dirty="0" smtClean="0"/>
          </a:p>
          <a:p>
            <a:pPr marL="0" indent="0">
              <a:lnSpc>
                <a:spcPct val="150000"/>
              </a:lnSpc>
            </a:pPr>
            <a:r>
              <a:rPr lang="en-US" altLang="zh-CN" b="1" dirty="0" smtClean="0">
                <a:hlinkClick r:id="rId5" action="ppaction://hlinksldjump"/>
              </a:rPr>
              <a:t>3.4 </a:t>
            </a:r>
            <a:r>
              <a:rPr lang="zh-CN" altLang="en-US" b="1" dirty="0" smtClean="0">
                <a:hlinkClick r:id="rId5" action="ppaction://hlinksldjump"/>
              </a:rPr>
              <a:t>构造测试代码</a:t>
            </a:r>
            <a:endParaRPr lang="zh-CN" altLang="en-US" b="1" dirty="0" smtClean="0"/>
          </a:p>
          <a:p>
            <a:pPr marL="0" indent="0">
              <a:lnSpc>
                <a:spcPct val="150000"/>
              </a:lnSpc>
            </a:pPr>
            <a:r>
              <a:rPr lang="en-US" altLang="zh-CN" b="1" dirty="0" smtClean="0">
                <a:hlinkClick r:id="rId6" action="ppaction://hlinksldjump"/>
              </a:rPr>
              <a:t>3.5 </a:t>
            </a:r>
            <a:r>
              <a:rPr lang="zh-CN" altLang="en-US" b="1" dirty="0" smtClean="0">
                <a:hlinkClick r:id="rId6" action="ppaction://hlinksldjump"/>
              </a:rPr>
              <a:t>断言</a:t>
            </a:r>
            <a:endParaRPr lang="zh-CN" altLang="en-US" b="1" dirty="0" smtClean="0"/>
          </a:p>
          <a:p>
            <a:pPr marL="0" indent="0">
              <a:lnSpc>
                <a:spcPct val="150000"/>
              </a:lnSpc>
            </a:pPr>
            <a:r>
              <a:rPr lang="en-US" altLang="zh-CN" b="1" dirty="0" smtClean="0">
                <a:hlinkClick r:id="rId7" action="ppaction://hlinksldjump"/>
              </a:rPr>
              <a:t>3.6 </a:t>
            </a:r>
            <a:r>
              <a:rPr lang="en-US" altLang="zh-CN" b="1" dirty="0" err="1" smtClean="0">
                <a:hlinkClick r:id="rId7" action="ppaction://hlinksldjump"/>
              </a:rPr>
              <a:t>makefile</a:t>
            </a:r>
            <a:r>
              <a:rPr lang="zh-CN" altLang="en-US" b="1" dirty="0" smtClean="0">
                <a:hlinkClick r:id="rId7" action="ppaction://hlinksldjump"/>
              </a:rPr>
              <a:t>和编译</a:t>
            </a:r>
            <a:endParaRPr lang="zh-CN" altLang="en-US" b="1" dirty="0" smtClean="0"/>
          </a:p>
          <a:p>
            <a:pPr marL="0" indent="0">
              <a:lnSpc>
                <a:spcPct val="150000"/>
              </a:lnSpc>
            </a:pPr>
            <a:r>
              <a:rPr lang="en-US" altLang="zh-CN" b="1" dirty="0" smtClean="0">
                <a:hlinkClick r:id="rId8" action="ppaction://hlinksldjump"/>
              </a:rPr>
              <a:t>3.7 </a:t>
            </a:r>
            <a:r>
              <a:rPr lang="zh-CN" altLang="en-US" b="1" dirty="0" smtClean="0">
                <a:hlinkClick r:id="rId8" action="ppaction://hlinksldjump"/>
              </a:rPr>
              <a:t>覆盖率生成手顺</a:t>
            </a:r>
            <a:endParaRPr lang="en-US" altLang="zh-CN" b="1" dirty="0" smtClean="0"/>
          </a:p>
        </p:txBody>
      </p:sp>
      <p:sp>
        <p:nvSpPr>
          <p:cNvPr id="4" name="矩形 3"/>
          <p:cNvSpPr/>
          <p:nvPr/>
        </p:nvSpPr>
        <p:spPr>
          <a:xfrm>
            <a:off x="3347864" y="1124744"/>
            <a:ext cx="242406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 smtClean="0">
                <a:solidFill>
                  <a:schemeClr val="bg1"/>
                </a:solidFill>
              </a:rPr>
              <a:t>三</a:t>
            </a:r>
            <a:r>
              <a:rPr lang="en-US" altLang="zh-CN" sz="2400" dirty="0" smtClean="0">
                <a:solidFill>
                  <a:schemeClr val="bg1"/>
                </a:solidFill>
              </a:rPr>
              <a:t>.</a:t>
            </a:r>
            <a:r>
              <a:rPr lang="zh-CN" altLang="en-US" sz="2400" dirty="0" smtClean="0">
                <a:solidFill>
                  <a:schemeClr val="bg1"/>
                </a:solidFill>
              </a:rPr>
              <a:t>全局变量方法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100392" y="6381328"/>
            <a:ext cx="9361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 smtClean="0">
                <a:hlinkClick r:id="rId9" action="ppaction://hlinksldjump"/>
              </a:rPr>
              <a:t>返回目录</a:t>
            </a:r>
            <a:endParaRPr lang="zh-CN" altLang="en-US" sz="1000" dirty="0"/>
          </a:p>
        </p:txBody>
      </p:sp>
      <p:pic>
        <p:nvPicPr>
          <p:cNvPr id="6" name="图片 5" descr="Logo.png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236000" y="504000"/>
            <a:ext cx="1410750" cy="594000"/>
          </a:xfrm>
          <a:prstGeom prst="rect">
            <a:avLst/>
          </a:prstGeom>
        </p:spPr>
      </p:pic>
      <p:pic>
        <p:nvPicPr>
          <p:cNvPr id="7" name="图片 6" descr="iAutoLogo.png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52218" y="661035"/>
            <a:ext cx="2019582" cy="247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945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捕获1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87624" y="4725144"/>
            <a:ext cx="4968552" cy="165618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99592" y="2276872"/>
            <a:ext cx="7200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/>
              <a:t>1.</a:t>
            </a:r>
            <a:r>
              <a:rPr lang="zh-CN" altLang="en-US" sz="1400" dirty="0" smtClean="0"/>
              <a:t>以</a:t>
            </a:r>
            <a:r>
              <a:rPr lang="en-US" altLang="zh-CN" sz="1400" dirty="0" err="1" smtClean="0"/>
              <a:t>miracast</a:t>
            </a:r>
            <a:r>
              <a:rPr lang="zh-CN" altLang="en-US" sz="1400" dirty="0" smtClean="0"/>
              <a:t>模块举例，在</a:t>
            </a:r>
            <a:r>
              <a:rPr lang="en-US" altLang="zh-CN" sz="1400" dirty="0" err="1" smtClean="0"/>
              <a:t>Miracast</a:t>
            </a:r>
            <a:r>
              <a:rPr lang="en-US" altLang="zh-CN" sz="1400" dirty="0" smtClean="0"/>
              <a:t>/Goni.mk</a:t>
            </a:r>
            <a:r>
              <a:rPr lang="zh-CN" altLang="en-US" sz="1400" dirty="0" smtClean="0"/>
              <a:t>下添加如下语句，</a:t>
            </a:r>
            <a:endParaRPr lang="en-US" altLang="zh-CN" sz="1400" dirty="0" smtClean="0"/>
          </a:p>
          <a:p>
            <a:r>
              <a:rPr lang="zh-CN" altLang="en-US" sz="1400" dirty="0" smtClean="0"/>
              <a:t>仅当</a:t>
            </a:r>
            <a:r>
              <a:rPr lang="en-US" altLang="zh-CN" sz="1400" dirty="0" smtClean="0"/>
              <a:t>lunch full-eng</a:t>
            </a:r>
            <a:r>
              <a:rPr lang="zh-CN" altLang="en-US" sz="1400" dirty="0" smtClean="0"/>
              <a:t>（即</a:t>
            </a:r>
            <a:r>
              <a:rPr lang="en-US" altLang="zh-CN" sz="1400" dirty="0" smtClean="0"/>
              <a:t>UT</a:t>
            </a:r>
            <a:r>
              <a:rPr lang="zh-CN" altLang="en-US" sz="1400" dirty="0" smtClean="0"/>
              <a:t>）时，宏</a:t>
            </a:r>
            <a:r>
              <a:rPr lang="en-US" altLang="zh-CN" sz="1400" dirty="0" smtClean="0"/>
              <a:t>UT_GTEST_FULL_ENG</a:t>
            </a:r>
            <a:r>
              <a:rPr lang="zh-CN" altLang="en-US" sz="1400" dirty="0" smtClean="0"/>
              <a:t>才被定义</a:t>
            </a:r>
            <a:endParaRPr lang="en-US" altLang="zh-CN" sz="1400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971600" y="4149080"/>
            <a:ext cx="68407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/>
              <a:t>2.</a:t>
            </a:r>
            <a:r>
              <a:rPr lang="zh-CN" altLang="en-US" sz="1400" dirty="0" smtClean="0"/>
              <a:t>在待测</a:t>
            </a:r>
            <a:r>
              <a:rPr lang="en-US" altLang="zh-CN" sz="1400" dirty="0" err="1" smtClean="0"/>
              <a:t>Cpp</a:t>
            </a:r>
            <a:r>
              <a:rPr lang="zh-CN" altLang="en-US" sz="1400" dirty="0" smtClean="0"/>
              <a:t>文件文件中使用宏，使宏被定义时，包含自己构造的桩函数文件</a:t>
            </a:r>
            <a:r>
              <a:rPr lang="en-US" altLang="zh-CN" sz="1400" dirty="0" smtClean="0"/>
              <a:t>(../test/***.h)</a:t>
            </a:r>
            <a:r>
              <a:rPr lang="zh-CN" altLang="en-US" sz="1400" dirty="0" smtClean="0"/>
              <a:t>，而非原文件</a:t>
            </a:r>
            <a:r>
              <a:rPr lang="en-US" altLang="zh-CN" sz="1400" dirty="0" smtClean="0"/>
              <a:t>(</a:t>
            </a:r>
            <a:r>
              <a:rPr lang="en-US" altLang="zh-CN" sz="1400" dirty="0" err="1" smtClean="0"/>
              <a:t>WFDService</a:t>
            </a:r>
            <a:r>
              <a:rPr lang="en-US" altLang="zh-CN" sz="1400" dirty="0" smtClean="0"/>
              <a:t>**.h)</a:t>
            </a:r>
            <a:r>
              <a:rPr lang="zh-CN" altLang="en-US" sz="1400" dirty="0" smtClean="0"/>
              <a:t>，接下来实现桩</a:t>
            </a:r>
            <a:endParaRPr lang="en-US" altLang="zh-CN" sz="1400" dirty="0" smtClean="0"/>
          </a:p>
        </p:txBody>
      </p:sp>
      <p:pic>
        <p:nvPicPr>
          <p:cNvPr id="15" name="图片 14" descr="宏开关mk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87624" y="2852936"/>
            <a:ext cx="4176464" cy="1210225"/>
          </a:xfrm>
          <a:prstGeom prst="rect">
            <a:avLst/>
          </a:prstGeom>
        </p:spPr>
      </p:pic>
      <p:sp>
        <p:nvSpPr>
          <p:cNvPr id="8" name="内容占位符 2">
            <a:extLst>
              <a:ext uri="{FF2B5EF4-FFF2-40B4-BE49-F238E27FC236}">
                <a16:creationId xmlns="" xmlns:a16="http://schemas.microsoft.com/office/drawing/2014/main" id="{1E2709A3-B5DC-498B-9A7F-F35DFC2690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95736" y="908720"/>
            <a:ext cx="4680520" cy="792088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altLang="zh-CN" sz="2400" dirty="0" smtClean="0">
                <a:solidFill>
                  <a:schemeClr val="bg1"/>
                </a:solidFill>
              </a:rPr>
              <a:t>3.1 </a:t>
            </a:r>
            <a:r>
              <a:rPr lang="zh-CN" altLang="en-US" sz="2400" dirty="0" smtClean="0">
                <a:solidFill>
                  <a:schemeClr val="bg1"/>
                </a:solidFill>
              </a:rPr>
              <a:t>代码目录结构</a:t>
            </a:r>
            <a:endParaRPr lang="en-US" altLang="zh-CN" sz="2400" dirty="0" smtClean="0">
              <a:solidFill>
                <a:schemeClr val="bg1"/>
              </a:solidFill>
            </a:endParaRPr>
          </a:p>
          <a:p>
            <a:pPr marL="0" indent="0" algn="ctr">
              <a:buNone/>
            </a:pPr>
            <a:r>
              <a:rPr lang="en-US" altLang="zh-CN" sz="1400" dirty="0" smtClean="0">
                <a:solidFill>
                  <a:schemeClr val="bg1"/>
                </a:solidFill>
              </a:rPr>
              <a:t>(</a:t>
            </a:r>
            <a:r>
              <a:rPr lang="zh-CN" altLang="en-US" sz="1400" dirty="0" smtClean="0">
                <a:solidFill>
                  <a:schemeClr val="bg1"/>
                </a:solidFill>
              </a:rPr>
              <a:t>代码参照：代码举例</a:t>
            </a:r>
            <a:r>
              <a:rPr lang="en-US" altLang="zh-CN" sz="1400" dirty="0" smtClean="0">
                <a:solidFill>
                  <a:schemeClr val="bg1"/>
                </a:solidFill>
              </a:rPr>
              <a:t>/</a:t>
            </a:r>
            <a:r>
              <a:rPr lang="en-US" altLang="zh-CN" sz="1400" dirty="0" err="1" smtClean="0">
                <a:solidFill>
                  <a:schemeClr val="bg1"/>
                </a:solidFill>
              </a:rPr>
              <a:t>miracastservice</a:t>
            </a:r>
            <a:r>
              <a:rPr lang="en-US" altLang="zh-CN" sz="1400" dirty="0" smtClean="0">
                <a:solidFill>
                  <a:schemeClr val="bg1"/>
                </a:solidFill>
              </a:rPr>
              <a:t>_ </a:t>
            </a:r>
            <a:r>
              <a:rPr lang="zh-CN" altLang="en-US" sz="1400" dirty="0" smtClean="0">
                <a:solidFill>
                  <a:schemeClr val="bg1"/>
                </a:solidFill>
              </a:rPr>
              <a:t>全局变量</a:t>
            </a:r>
            <a:r>
              <a:rPr lang="zh-CN" altLang="en-US" dirty="0" smtClean="0">
                <a:solidFill>
                  <a:schemeClr val="bg1"/>
                </a:solidFill>
              </a:rPr>
              <a:t>方法</a:t>
            </a:r>
            <a:r>
              <a:rPr lang="en-US" altLang="zh-CN" dirty="0" smtClean="0">
                <a:solidFill>
                  <a:schemeClr val="bg1"/>
                </a:solidFill>
              </a:rPr>
              <a:t>)</a:t>
            </a:r>
            <a:endParaRPr lang="en-US" altLang="zh-CN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076056" y="3573016"/>
            <a:ext cx="49685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b="1" dirty="0" smtClean="0">
                <a:solidFill>
                  <a:srgbClr val="FF0000"/>
                </a:solidFill>
              </a:rPr>
              <a:t>LOCAL_CFLAGS += -</a:t>
            </a:r>
            <a:r>
              <a:rPr lang="en-US" altLang="zh-CN" sz="1000" b="1" dirty="0" err="1" smtClean="0">
                <a:solidFill>
                  <a:srgbClr val="FF0000"/>
                </a:solidFill>
              </a:rPr>
              <a:t>fno</a:t>
            </a:r>
            <a:r>
              <a:rPr lang="en-US" altLang="zh-CN" sz="1000" b="1" dirty="0" smtClean="0">
                <a:solidFill>
                  <a:srgbClr val="FF0000"/>
                </a:solidFill>
              </a:rPr>
              <a:t>-access-control      </a:t>
            </a:r>
          </a:p>
          <a:p>
            <a:r>
              <a:rPr lang="en-US" altLang="zh-CN" sz="1000" b="1" dirty="0" smtClean="0">
                <a:solidFill>
                  <a:srgbClr val="FF0000"/>
                </a:solidFill>
              </a:rPr>
              <a:t> </a:t>
            </a:r>
            <a:r>
              <a:rPr lang="en-US" altLang="zh-CN" sz="1000" dirty="0" smtClean="0">
                <a:solidFill>
                  <a:srgbClr val="FF0000"/>
                </a:solidFill>
              </a:rPr>
              <a:t>//</a:t>
            </a:r>
            <a:r>
              <a:rPr lang="zh-CN" altLang="en-US" sz="1000" dirty="0" smtClean="0">
                <a:solidFill>
                  <a:srgbClr val="FF0000"/>
                </a:solidFill>
              </a:rPr>
              <a:t>若想测试中能访问私有成员，</a:t>
            </a:r>
            <a:r>
              <a:rPr lang="en-US" altLang="zh-CN" sz="1000" dirty="0" err="1" smtClean="0">
                <a:solidFill>
                  <a:srgbClr val="FF0000"/>
                </a:solidFill>
              </a:rPr>
              <a:t>mk</a:t>
            </a:r>
            <a:r>
              <a:rPr lang="zh-CN" altLang="en-US" sz="1000" dirty="0" smtClean="0">
                <a:solidFill>
                  <a:srgbClr val="FF0000"/>
                </a:solidFill>
              </a:rPr>
              <a:t>文件中加这句</a:t>
            </a:r>
            <a:r>
              <a:rPr lang="en-US" altLang="zh-CN" sz="1000" dirty="0" smtClean="0">
                <a:solidFill>
                  <a:srgbClr val="FF0000"/>
                </a:solidFill>
              </a:rPr>
              <a:t>                                                                                                            </a:t>
            </a:r>
            <a:endParaRPr lang="zh-CN" altLang="en-US" sz="1000" dirty="0"/>
          </a:p>
        </p:txBody>
      </p:sp>
      <p:sp>
        <p:nvSpPr>
          <p:cNvPr id="9" name="TextBox 8"/>
          <p:cNvSpPr txBox="1"/>
          <p:nvPr/>
        </p:nvSpPr>
        <p:spPr>
          <a:xfrm>
            <a:off x="8100392" y="6381328"/>
            <a:ext cx="9361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 smtClean="0">
                <a:hlinkClick r:id="rId4" action="ppaction://hlinksldjump"/>
              </a:rPr>
              <a:t>返回目录</a:t>
            </a:r>
            <a:endParaRPr lang="zh-CN" altLang="en-US" sz="1000" dirty="0"/>
          </a:p>
        </p:txBody>
      </p:sp>
      <p:pic>
        <p:nvPicPr>
          <p:cNvPr id="13" name="图片 12" descr="Logo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236000" y="504000"/>
            <a:ext cx="1410750" cy="594000"/>
          </a:xfrm>
          <a:prstGeom prst="rect">
            <a:avLst/>
          </a:prstGeom>
        </p:spPr>
      </p:pic>
      <p:pic>
        <p:nvPicPr>
          <p:cNvPr id="14" name="图片 13" descr="iAutoLogo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52218" y="661035"/>
            <a:ext cx="2019582" cy="247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945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1E2709A3-B5DC-498B-9A7F-F35DFC2690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1760" y="980728"/>
            <a:ext cx="4248472" cy="792088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altLang="zh-CN" sz="2400" dirty="0" smtClean="0">
                <a:solidFill>
                  <a:schemeClr val="bg1"/>
                </a:solidFill>
              </a:rPr>
              <a:t>3.1 </a:t>
            </a:r>
            <a:r>
              <a:rPr lang="zh-CN" altLang="en-US" sz="2400" dirty="0" smtClean="0">
                <a:solidFill>
                  <a:schemeClr val="bg1"/>
                </a:solidFill>
              </a:rPr>
              <a:t>代码目录结构</a:t>
            </a:r>
            <a:endParaRPr lang="en-US" altLang="zh-CN" dirty="0">
              <a:solidFill>
                <a:schemeClr val="bg1"/>
              </a:solidFill>
            </a:endParaRPr>
          </a:p>
        </p:txBody>
      </p:sp>
      <p:pic>
        <p:nvPicPr>
          <p:cNvPr id="4" name="图片 3" descr="代码结构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99592" y="3212976"/>
            <a:ext cx="4086796" cy="177189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27584" y="2348880"/>
            <a:ext cx="482453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/>
              <a:t>以</a:t>
            </a:r>
            <a:r>
              <a:rPr lang="en-US" altLang="zh-CN" sz="1400" dirty="0" err="1" smtClean="0"/>
              <a:t>Miracast</a:t>
            </a:r>
            <a:r>
              <a:rPr lang="zh-CN" altLang="en-US" sz="1400" dirty="0" smtClean="0"/>
              <a:t>为例，目录结构如下，</a:t>
            </a:r>
            <a:r>
              <a:rPr lang="en-US" altLang="zh-CN" sz="1400" dirty="0" err="1" smtClean="0"/>
              <a:t>src</a:t>
            </a:r>
            <a:r>
              <a:rPr lang="zh-CN" altLang="en-US" sz="1400" dirty="0" smtClean="0"/>
              <a:t>下为待测源码，</a:t>
            </a:r>
            <a:r>
              <a:rPr lang="en-US" altLang="zh-CN" sz="1400" dirty="0" err="1" smtClean="0"/>
              <a:t>gtest</a:t>
            </a:r>
            <a:r>
              <a:rPr lang="zh-CN" altLang="en-US" sz="1400" dirty="0" smtClean="0"/>
              <a:t>下为测试代码，为了区分源码和测试代码，我将把打桩的函数文件统一放到</a:t>
            </a:r>
            <a:r>
              <a:rPr lang="en-US" altLang="zh-CN" sz="1400" dirty="0" smtClean="0"/>
              <a:t>test</a:t>
            </a:r>
            <a:r>
              <a:rPr lang="zh-CN" altLang="en-US" sz="1400" dirty="0" smtClean="0"/>
              <a:t>下</a:t>
            </a:r>
            <a:endParaRPr lang="zh-CN" altLang="en-US" sz="1400" dirty="0"/>
          </a:p>
        </p:txBody>
      </p:sp>
      <p:cxnSp>
        <p:nvCxnSpPr>
          <p:cNvPr id="6" name="直接箭头连接符 5"/>
          <p:cNvCxnSpPr>
            <a:endCxn id="15" idx="1"/>
          </p:cNvCxnSpPr>
          <p:nvPr/>
        </p:nvCxnSpPr>
        <p:spPr>
          <a:xfrm flipV="1">
            <a:off x="1907704" y="3395568"/>
            <a:ext cx="1296144" cy="5374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箭头连接符 6"/>
          <p:cNvCxnSpPr>
            <a:endCxn id="16" idx="1"/>
          </p:cNvCxnSpPr>
          <p:nvPr/>
        </p:nvCxnSpPr>
        <p:spPr>
          <a:xfrm flipV="1">
            <a:off x="1979712" y="4365104"/>
            <a:ext cx="3240360" cy="36004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/>
          <p:cNvCxnSpPr>
            <a:endCxn id="14" idx="0"/>
          </p:cNvCxnSpPr>
          <p:nvPr/>
        </p:nvCxnSpPr>
        <p:spPr>
          <a:xfrm>
            <a:off x="1763688" y="4941168"/>
            <a:ext cx="2016224" cy="36004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图片 13" descr="test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555776" y="5301208"/>
            <a:ext cx="2448272" cy="728058"/>
          </a:xfrm>
          <a:prstGeom prst="rect">
            <a:avLst/>
          </a:prstGeom>
        </p:spPr>
      </p:pic>
      <p:pic>
        <p:nvPicPr>
          <p:cNvPr id="15" name="图片 14" descr="gtest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203848" y="2996952"/>
            <a:ext cx="2232248" cy="797231"/>
          </a:xfrm>
          <a:prstGeom prst="rect">
            <a:avLst/>
          </a:prstGeom>
        </p:spPr>
      </p:pic>
      <p:pic>
        <p:nvPicPr>
          <p:cNvPr id="16" name="图片 15" descr="src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220072" y="3429000"/>
            <a:ext cx="2160240" cy="1872208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3779912" y="5445224"/>
            <a:ext cx="8640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" dirty="0" smtClean="0">
                <a:solidFill>
                  <a:schemeClr val="accent2"/>
                </a:solidFill>
              </a:rPr>
              <a:t>定义全局变量</a:t>
            </a:r>
            <a:endParaRPr lang="en-US" altLang="zh-CN" sz="800" dirty="0" smtClean="0">
              <a:solidFill>
                <a:schemeClr val="accent2"/>
              </a:solidFill>
            </a:endParaRPr>
          </a:p>
          <a:p>
            <a:r>
              <a:rPr lang="zh-CN" altLang="en-US" sz="800" dirty="0" smtClean="0">
                <a:solidFill>
                  <a:schemeClr val="accent2"/>
                </a:solidFill>
              </a:rPr>
              <a:t>声明全局变量</a:t>
            </a:r>
            <a:endParaRPr lang="en-US" altLang="zh-CN" sz="800" dirty="0" smtClean="0">
              <a:solidFill>
                <a:schemeClr val="accent2"/>
              </a:solidFill>
            </a:endParaRPr>
          </a:p>
          <a:p>
            <a:r>
              <a:rPr lang="zh-CN" altLang="en-US" sz="800" dirty="0" smtClean="0">
                <a:solidFill>
                  <a:schemeClr val="accent2"/>
                </a:solidFill>
              </a:rPr>
              <a:t>桩函数类定义</a:t>
            </a:r>
            <a:endParaRPr lang="en-US" altLang="zh-CN" sz="800" dirty="0" smtClean="0">
              <a:solidFill>
                <a:schemeClr val="accent2"/>
              </a:solidFill>
            </a:endParaRPr>
          </a:p>
          <a:p>
            <a:r>
              <a:rPr lang="zh-CN" altLang="en-US" sz="800" dirty="0" smtClean="0">
                <a:solidFill>
                  <a:schemeClr val="accent2"/>
                </a:solidFill>
              </a:rPr>
              <a:t>桩函数类声明</a:t>
            </a:r>
            <a:endParaRPr lang="zh-CN" altLang="en-US" sz="800" dirty="0">
              <a:solidFill>
                <a:schemeClr val="accent2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020272" y="5013176"/>
            <a:ext cx="100811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" dirty="0" smtClean="0">
                <a:solidFill>
                  <a:schemeClr val="accent2"/>
                </a:solidFill>
              </a:rPr>
              <a:t>待测文件</a:t>
            </a:r>
            <a:endParaRPr lang="zh-CN" altLang="en-US" sz="800" dirty="0">
              <a:solidFill>
                <a:schemeClr val="accent2"/>
              </a:solidFill>
            </a:endParaRPr>
          </a:p>
        </p:txBody>
      </p:sp>
      <p:cxnSp>
        <p:nvCxnSpPr>
          <p:cNvPr id="30" name="直接箭头连接符 29"/>
          <p:cNvCxnSpPr>
            <a:endCxn id="28" idx="1"/>
          </p:cNvCxnSpPr>
          <p:nvPr/>
        </p:nvCxnSpPr>
        <p:spPr>
          <a:xfrm flipV="1">
            <a:off x="6588224" y="5120898"/>
            <a:ext cx="432048" cy="58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8100392" y="6381328"/>
            <a:ext cx="9361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 smtClean="0">
                <a:hlinkClick r:id="rId6" action="ppaction://hlinksldjump"/>
              </a:rPr>
              <a:t>返回目录</a:t>
            </a:r>
            <a:endParaRPr lang="zh-CN" altLang="en-US" sz="1000" dirty="0"/>
          </a:p>
        </p:txBody>
      </p:sp>
      <p:pic>
        <p:nvPicPr>
          <p:cNvPr id="18" name="图片 17" descr="Logo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236000" y="504000"/>
            <a:ext cx="1410750" cy="594000"/>
          </a:xfrm>
          <a:prstGeom prst="rect">
            <a:avLst/>
          </a:prstGeom>
        </p:spPr>
      </p:pic>
      <p:pic>
        <p:nvPicPr>
          <p:cNvPr id="19" name="图片 18" descr="iAutoLogo.pn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52218" y="661035"/>
            <a:ext cx="2019582" cy="247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945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 descr="修正wfd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59632" y="4725144"/>
            <a:ext cx="5590280" cy="896030"/>
          </a:xfrm>
          <a:prstGeom prst="rect">
            <a:avLst/>
          </a:prstGeom>
        </p:spPr>
      </p:pic>
      <p:pic>
        <p:nvPicPr>
          <p:cNvPr id="17" name="图片 16" descr="捕获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59632" y="3861048"/>
            <a:ext cx="4258270" cy="485843"/>
          </a:xfrm>
          <a:prstGeom prst="rect">
            <a:avLst/>
          </a:prstGeom>
        </p:spPr>
      </p:pic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99592" y="2276872"/>
            <a:ext cx="6515930" cy="4108152"/>
          </a:xfrm>
        </p:spPr>
        <p:txBody>
          <a:bodyPr/>
          <a:lstStyle/>
          <a:p>
            <a:pPr>
              <a:buNone/>
            </a:pPr>
            <a:r>
              <a:rPr lang="zh-CN" altLang="en-US" dirty="0" smtClean="0"/>
              <a:t>了解了代码结构，我们开始着手测</a:t>
            </a:r>
            <a:r>
              <a:rPr lang="en-US" altLang="zh-CN" dirty="0" smtClean="0"/>
              <a:t>WFDServiceSetting.cpp</a:t>
            </a:r>
            <a:r>
              <a:rPr lang="zh-CN" altLang="en-US" dirty="0" smtClean="0"/>
              <a:t>，</a:t>
            </a:r>
            <a:endParaRPr lang="en-US" altLang="zh-CN" dirty="0" smtClean="0"/>
          </a:p>
          <a:p>
            <a:pPr>
              <a:buNone/>
            </a:pPr>
            <a:r>
              <a:rPr lang="zh-CN" altLang="en-US" dirty="0" smtClean="0"/>
              <a:t>我们希望桩文件仅当单体时被编译和调用，因此采用宏开关。</a:t>
            </a:r>
            <a:endParaRPr lang="en-US" altLang="zh-CN" dirty="0" smtClean="0"/>
          </a:p>
          <a:p>
            <a:r>
              <a:rPr lang="zh-CN" altLang="en-US" dirty="0" smtClean="0"/>
              <a:t>修改</a:t>
            </a:r>
            <a:r>
              <a:rPr lang="en-US" altLang="zh-CN" dirty="0" err="1" smtClean="0"/>
              <a:t>miracastservice</a:t>
            </a:r>
            <a:r>
              <a:rPr lang="en-US" altLang="zh-CN" dirty="0" smtClean="0"/>
              <a:t>/Goni.mk</a:t>
            </a:r>
          </a:p>
          <a:p>
            <a:pPr>
              <a:buNone/>
            </a:pPr>
            <a:r>
              <a:rPr lang="en-US" altLang="zh-CN" sz="1200" dirty="0" smtClean="0"/>
              <a:t>1</a:t>
            </a:r>
            <a:r>
              <a:rPr lang="zh-CN" altLang="en-US" sz="1200" dirty="0" smtClean="0"/>
              <a:t>）仅当</a:t>
            </a:r>
            <a:r>
              <a:rPr lang="en-US" altLang="zh-CN" sz="1200" dirty="0" smtClean="0"/>
              <a:t>lunch full-eng</a:t>
            </a:r>
            <a:r>
              <a:rPr lang="zh-CN" altLang="en-US" sz="1200" dirty="0" smtClean="0"/>
              <a:t>（即</a:t>
            </a:r>
            <a:r>
              <a:rPr lang="en-US" altLang="zh-CN" sz="1200" dirty="0" smtClean="0"/>
              <a:t>UT</a:t>
            </a:r>
            <a:r>
              <a:rPr lang="zh-CN" altLang="en-US" sz="1200" dirty="0" smtClean="0"/>
              <a:t>）时，添加</a:t>
            </a:r>
            <a:r>
              <a:rPr lang="en-US" altLang="zh-CN" sz="1200" dirty="0" smtClean="0"/>
              <a:t>UT_GTEST_FULL_ENG</a:t>
            </a:r>
            <a:r>
              <a:rPr lang="zh-CN" altLang="en-US" sz="1200" dirty="0" smtClean="0"/>
              <a:t>定义</a:t>
            </a:r>
            <a:endParaRPr lang="en-US" altLang="zh-CN" sz="1200" dirty="0" smtClean="0"/>
          </a:p>
          <a:p>
            <a:pPr>
              <a:buNone/>
            </a:pPr>
            <a:endParaRPr lang="en-US" altLang="zh-CN" sz="1200" dirty="0" smtClean="0"/>
          </a:p>
          <a:p>
            <a:pPr>
              <a:buNone/>
            </a:pPr>
            <a:endParaRPr lang="en-US" altLang="zh-CN" sz="1200" dirty="0" smtClean="0"/>
          </a:p>
          <a:p>
            <a:pPr>
              <a:buNone/>
            </a:pPr>
            <a:r>
              <a:rPr lang="en-US" altLang="zh-CN" sz="1200" dirty="0" smtClean="0"/>
              <a:t>2</a:t>
            </a:r>
            <a:r>
              <a:rPr lang="zh-CN" altLang="en-US" sz="1200" dirty="0" smtClean="0"/>
              <a:t>）仅当</a:t>
            </a:r>
            <a:r>
              <a:rPr lang="en-US" altLang="zh-CN" sz="1200" dirty="0" smtClean="0"/>
              <a:t>lunch full-eng</a:t>
            </a:r>
            <a:r>
              <a:rPr lang="zh-CN" altLang="en-US" sz="1200" dirty="0" smtClean="0"/>
              <a:t>（即</a:t>
            </a:r>
            <a:r>
              <a:rPr lang="en-US" altLang="zh-CN" sz="1200" dirty="0" smtClean="0"/>
              <a:t>UT</a:t>
            </a:r>
            <a:r>
              <a:rPr lang="zh-CN" altLang="en-US" sz="1200" dirty="0" smtClean="0"/>
              <a:t>）时，添加</a:t>
            </a:r>
            <a:r>
              <a:rPr lang="en-US" altLang="zh-CN" sz="1200" dirty="0" err="1" smtClean="0"/>
              <a:t>googletest</a:t>
            </a:r>
            <a:r>
              <a:rPr lang="zh-CN" altLang="en-US" sz="1200" dirty="0" smtClean="0"/>
              <a:t>、</a:t>
            </a:r>
            <a:r>
              <a:rPr lang="en-US" altLang="zh-CN" sz="1200" dirty="0" err="1" smtClean="0"/>
              <a:t>googlemock</a:t>
            </a:r>
            <a:r>
              <a:rPr lang="zh-CN" altLang="en-US" sz="1200" dirty="0" smtClean="0"/>
              <a:t>和桩文件的头文件路径</a:t>
            </a:r>
            <a:endParaRPr lang="en-US" altLang="zh-CN" sz="1200" dirty="0" smtClean="0"/>
          </a:p>
          <a:p>
            <a:pPr>
              <a:buNone/>
            </a:pPr>
            <a:endParaRPr lang="en-US" altLang="zh-CN" sz="1200" dirty="0" smtClean="0"/>
          </a:p>
          <a:p>
            <a:pPr>
              <a:buNone/>
            </a:pPr>
            <a:endParaRPr lang="en-US" altLang="zh-CN" sz="1200" dirty="0" smtClean="0"/>
          </a:p>
          <a:p>
            <a:pPr>
              <a:buNone/>
            </a:pPr>
            <a:endParaRPr lang="en-US" altLang="zh-CN" sz="1200" dirty="0" smtClean="0"/>
          </a:p>
          <a:p>
            <a:pPr>
              <a:buNone/>
            </a:pPr>
            <a:r>
              <a:rPr lang="en-US" altLang="zh-CN" sz="1200" dirty="0" smtClean="0"/>
              <a:t>3</a:t>
            </a:r>
            <a:r>
              <a:rPr lang="zh-CN" altLang="en-US" sz="1200" dirty="0" smtClean="0"/>
              <a:t>）仅当</a:t>
            </a:r>
            <a:r>
              <a:rPr lang="en-US" altLang="zh-CN" sz="1200" dirty="0" smtClean="0"/>
              <a:t>lunch full-eng</a:t>
            </a:r>
            <a:r>
              <a:rPr lang="zh-CN" altLang="en-US" sz="1200" dirty="0" smtClean="0"/>
              <a:t>（即</a:t>
            </a:r>
            <a:r>
              <a:rPr lang="en-US" altLang="zh-CN" sz="1200" dirty="0" smtClean="0"/>
              <a:t>UT</a:t>
            </a:r>
            <a:r>
              <a:rPr lang="zh-CN" altLang="en-US" sz="1200" dirty="0" smtClean="0"/>
              <a:t>）时，添加桩文件（所有</a:t>
            </a:r>
            <a:r>
              <a:rPr lang="en-US" altLang="zh-CN" sz="1200" dirty="0" smtClean="0"/>
              <a:t>.</a:t>
            </a:r>
            <a:r>
              <a:rPr lang="en-US" altLang="zh-CN" sz="1200" dirty="0" err="1" smtClean="0"/>
              <a:t>cpp</a:t>
            </a:r>
            <a:r>
              <a:rPr lang="zh-CN" altLang="en-US" sz="1200" dirty="0" smtClean="0"/>
              <a:t>）的编译</a:t>
            </a:r>
            <a:endParaRPr lang="en-US" altLang="zh-CN" sz="1200" dirty="0" smtClean="0"/>
          </a:p>
          <a:p>
            <a:pPr>
              <a:buNone/>
            </a:pPr>
            <a:endParaRPr lang="en-US" altLang="zh-CN" sz="1200" dirty="0" smtClean="0"/>
          </a:p>
          <a:p>
            <a:pPr>
              <a:buNone/>
            </a:pPr>
            <a:endParaRPr lang="en-US" altLang="zh-CN" dirty="0" smtClean="0"/>
          </a:p>
          <a:p>
            <a:pPr>
              <a:buNone/>
            </a:pPr>
            <a:endParaRPr lang="zh-CN" altLang="en-US" dirty="0"/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1259632" y="980728"/>
            <a:ext cx="6343672" cy="709865"/>
          </a:xfrm>
        </p:spPr>
        <p:txBody>
          <a:bodyPr/>
          <a:lstStyle/>
          <a:p>
            <a:pPr algn="ctr"/>
            <a:r>
              <a:rPr lang="en-US" altLang="zh-CN" sz="2400" b="1" dirty="0" smtClean="0"/>
              <a:t>1.2 </a:t>
            </a:r>
            <a:r>
              <a:rPr lang="zh-CN" altLang="en-US" sz="2400" b="1" dirty="0" smtClean="0"/>
              <a:t>修改</a:t>
            </a:r>
            <a:r>
              <a:rPr lang="en-US" altLang="zh-CN" sz="2400" b="1" dirty="0" err="1" smtClean="0"/>
              <a:t>Makefile</a:t>
            </a:r>
            <a:endParaRPr lang="en-US" altLang="zh-CN" sz="2400" b="1" dirty="0" smtClean="0"/>
          </a:p>
        </p:txBody>
      </p:sp>
      <p:pic>
        <p:nvPicPr>
          <p:cNvPr id="7" name="图片 6" descr="makefile3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59632" y="6021288"/>
            <a:ext cx="4210638" cy="48584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100392" y="6381328"/>
            <a:ext cx="9361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 smtClean="0">
                <a:hlinkClick r:id="rId5" action="ppaction://hlinksldjump"/>
              </a:rPr>
              <a:t>返回目录</a:t>
            </a:r>
            <a:endParaRPr lang="zh-CN" altLang="en-US" sz="1000" dirty="0"/>
          </a:p>
        </p:txBody>
      </p:sp>
      <p:cxnSp>
        <p:nvCxnSpPr>
          <p:cNvPr id="14" name="直接箭头连接符 13"/>
          <p:cNvCxnSpPr/>
          <p:nvPr/>
        </p:nvCxnSpPr>
        <p:spPr>
          <a:xfrm>
            <a:off x="4572000" y="4149080"/>
            <a:ext cx="108012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652120" y="3861048"/>
            <a:ext cx="230425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 smtClean="0">
                <a:solidFill>
                  <a:srgbClr val="FF0000"/>
                </a:solidFill>
              </a:rPr>
              <a:t>定义的开关宏名为</a:t>
            </a:r>
            <a:r>
              <a:rPr lang="en-US" altLang="zh-CN" sz="1100" dirty="0" smtClean="0">
                <a:solidFill>
                  <a:srgbClr val="FF0000"/>
                </a:solidFill>
              </a:rPr>
              <a:t>UT_GTEST_FULL_ENG_</a:t>
            </a:r>
            <a:r>
              <a:rPr lang="zh-CN" altLang="en-US" sz="1100" dirty="0" smtClean="0">
                <a:solidFill>
                  <a:srgbClr val="FF0000"/>
                </a:solidFill>
              </a:rPr>
              <a:t>模块名</a:t>
            </a:r>
            <a:endParaRPr lang="en-US" altLang="zh-CN" sz="1100" dirty="0" smtClean="0">
              <a:solidFill>
                <a:srgbClr val="FF0000"/>
              </a:solidFill>
            </a:endParaRPr>
          </a:p>
          <a:p>
            <a:r>
              <a:rPr lang="zh-CN" altLang="en-US" sz="1100" dirty="0" smtClean="0">
                <a:solidFill>
                  <a:srgbClr val="FF0000"/>
                </a:solidFill>
              </a:rPr>
              <a:t>保证每个模块使用独立宏开关</a:t>
            </a:r>
            <a:endParaRPr lang="zh-CN" altLang="en-US" sz="1100" dirty="0">
              <a:solidFill>
                <a:srgbClr val="FF0000"/>
              </a:solidFill>
            </a:endParaRPr>
          </a:p>
        </p:txBody>
      </p:sp>
      <p:cxnSp>
        <p:nvCxnSpPr>
          <p:cNvPr id="16" name="直接箭头连接符 15"/>
          <p:cNvCxnSpPr>
            <a:endCxn id="18" idx="2"/>
          </p:cNvCxnSpPr>
          <p:nvPr/>
        </p:nvCxnSpPr>
        <p:spPr>
          <a:xfrm flipV="1">
            <a:off x="6516216" y="5330825"/>
            <a:ext cx="972108" cy="4239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6588224" y="4869160"/>
            <a:ext cx="180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smtClean="0">
                <a:solidFill>
                  <a:srgbClr val="FF0000"/>
                </a:solidFill>
              </a:rPr>
              <a:t>Test</a:t>
            </a:r>
            <a:r>
              <a:rPr lang="zh-CN" altLang="en-US" sz="1200" dirty="0" smtClean="0">
                <a:solidFill>
                  <a:srgbClr val="FF0000"/>
                </a:solidFill>
              </a:rPr>
              <a:t>为桩文件的路径，将需要的路径添加进来</a:t>
            </a:r>
            <a:endParaRPr lang="zh-CN" altLang="en-US" sz="1200" dirty="0">
              <a:solidFill>
                <a:srgbClr val="FF0000"/>
              </a:solidFill>
            </a:endParaRPr>
          </a:p>
        </p:txBody>
      </p:sp>
      <p:cxnSp>
        <p:nvCxnSpPr>
          <p:cNvPr id="19" name="直接箭头连接符 18"/>
          <p:cNvCxnSpPr/>
          <p:nvPr/>
        </p:nvCxnSpPr>
        <p:spPr>
          <a:xfrm>
            <a:off x="5292080" y="6237312"/>
            <a:ext cx="504056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5868144" y="6021288"/>
            <a:ext cx="16561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>
                <a:solidFill>
                  <a:srgbClr val="FF0000"/>
                </a:solidFill>
              </a:rPr>
              <a:t>保证桩文件</a:t>
            </a:r>
            <a:r>
              <a:rPr lang="en-US" altLang="zh-CN" sz="1200" dirty="0" err="1" smtClean="0">
                <a:solidFill>
                  <a:srgbClr val="FF0000"/>
                </a:solidFill>
              </a:rPr>
              <a:t>cpp</a:t>
            </a:r>
            <a:r>
              <a:rPr lang="zh-CN" altLang="en-US" sz="1200" dirty="0" smtClean="0">
                <a:solidFill>
                  <a:srgbClr val="FF0000"/>
                </a:solidFill>
              </a:rPr>
              <a:t>文件都参加编译</a:t>
            </a:r>
            <a:endParaRPr lang="zh-CN" altLang="en-US" sz="1200" dirty="0">
              <a:solidFill>
                <a:srgbClr val="FF0000"/>
              </a:solidFill>
            </a:endParaRPr>
          </a:p>
        </p:txBody>
      </p:sp>
      <p:pic>
        <p:nvPicPr>
          <p:cNvPr id="22" name="图片 21" descr="Logo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236000" y="504000"/>
            <a:ext cx="1410750" cy="594000"/>
          </a:xfrm>
          <a:prstGeom prst="rect">
            <a:avLst/>
          </a:prstGeom>
        </p:spPr>
      </p:pic>
      <p:pic>
        <p:nvPicPr>
          <p:cNvPr id="23" name="图片 22" descr="iAutoLogo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52218" y="661035"/>
            <a:ext cx="2019582" cy="2476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改前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55576" y="2636912"/>
            <a:ext cx="7237762" cy="3528392"/>
          </a:xfrm>
          <a:prstGeom prst="rect">
            <a:avLst/>
          </a:prstGeom>
        </p:spPr>
      </p:pic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F9B06CF5-ADF7-410D-86A5-07D0CA4568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2204864"/>
            <a:ext cx="8712968" cy="360040"/>
          </a:xfrm>
        </p:spPr>
        <p:txBody>
          <a:bodyPr>
            <a:normAutofit/>
          </a:bodyPr>
          <a:lstStyle/>
          <a:p>
            <a:r>
              <a:rPr lang="zh-CN" altLang="en-US" sz="1600" dirty="0" smtClean="0"/>
              <a:t>待测文件为</a:t>
            </a:r>
            <a:r>
              <a:rPr lang="en-US" altLang="zh-CN" sz="1600" dirty="0" smtClean="0"/>
              <a:t>WFDServiceSetting.cpp</a:t>
            </a:r>
            <a:r>
              <a:rPr lang="zh-CN" altLang="en-US" sz="1600" dirty="0" smtClean="0"/>
              <a:t>，未打桩前的覆盖情况如下</a:t>
            </a:r>
            <a:endParaRPr lang="zh-CN" altLang="en-US" sz="1600" dirty="0"/>
          </a:p>
          <a:p>
            <a:pPr marL="0" indent="0">
              <a:buNone/>
            </a:pPr>
            <a:endParaRPr lang="zh-CN" altLang="en-US" sz="1600" dirty="0"/>
          </a:p>
          <a:p>
            <a:pPr marL="0" indent="0">
              <a:buNone/>
            </a:pPr>
            <a:endParaRPr lang="zh-CN" altLang="en-US" sz="1600" dirty="0"/>
          </a:p>
        </p:txBody>
      </p:sp>
      <p:cxnSp>
        <p:nvCxnSpPr>
          <p:cNvPr id="7" name="直接箭头连接符 6"/>
          <p:cNvCxnSpPr>
            <a:endCxn id="8" idx="1"/>
          </p:cNvCxnSpPr>
          <p:nvPr/>
        </p:nvCxnSpPr>
        <p:spPr>
          <a:xfrm flipV="1">
            <a:off x="3203848" y="4080848"/>
            <a:ext cx="3168352" cy="35626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6372200" y="3573016"/>
            <a:ext cx="25202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>
                <a:solidFill>
                  <a:srgbClr val="FF0000"/>
                </a:solidFill>
              </a:rPr>
              <a:t>此处</a:t>
            </a:r>
            <a:r>
              <a:rPr lang="en-US" altLang="zh-CN" sz="1200" dirty="0" err="1" smtClean="0">
                <a:solidFill>
                  <a:srgbClr val="FF0000"/>
                </a:solidFill>
              </a:rPr>
              <a:t>SettingProxy</a:t>
            </a:r>
            <a:r>
              <a:rPr lang="zh-CN" altLang="en-US" sz="1200" dirty="0" smtClean="0">
                <a:solidFill>
                  <a:srgbClr val="FF0000"/>
                </a:solidFill>
              </a:rPr>
              <a:t>为外部类，</a:t>
            </a:r>
            <a:r>
              <a:rPr lang="en-US" altLang="zh-CN" sz="1200" dirty="0" err="1" smtClean="0">
                <a:solidFill>
                  <a:srgbClr val="FF0000"/>
                </a:solidFill>
              </a:rPr>
              <a:t>getSettingReadyStatus</a:t>
            </a:r>
            <a:r>
              <a:rPr lang="en-US" altLang="zh-CN" sz="1200" dirty="0" smtClean="0">
                <a:solidFill>
                  <a:srgbClr val="FF0000"/>
                </a:solidFill>
              </a:rPr>
              <a:t>()</a:t>
            </a:r>
            <a:r>
              <a:rPr lang="zh-CN" altLang="en-US" sz="1200" dirty="0" smtClean="0">
                <a:solidFill>
                  <a:srgbClr val="FF0000"/>
                </a:solidFill>
              </a:rPr>
              <a:t>和</a:t>
            </a:r>
            <a:r>
              <a:rPr lang="en-US" altLang="zh-CN" sz="1200" dirty="0" smtClean="0">
                <a:solidFill>
                  <a:srgbClr val="FF0000"/>
                </a:solidFill>
              </a:rPr>
              <a:t>get()</a:t>
            </a:r>
            <a:r>
              <a:rPr lang="zh-CN" altLang="en-US" sz="1200" dirty="0" smtClean="0">
                <a:solidFill>
                  <a:srgbClr val="FF0000"/>
                </a:solidFill>
              </a:rPr>
              <a:t>需要打桩，使每个分支均被执行到</a:t>
            </a:r>
            <a:endParaRPr lang="en-US" altLang="zh-CN" sz="1200" dirty="0" smtClean="0">
              <a:solidFill>
                <a:srgbClr val="FF0000"/>
              </a:solidFill>
            </a:endParaRPr>
          </a:p>
          <a:p>
            <a:r>
              <a:rPr lang="zh-CN" altLang="en-US" sz="1200" dirty="0" smtClean="0">
                <a:solidFill>
                  <a:srgbClr val="FF0000"/>
                </a:solidFill>
              </a:rPr>
              <a:t>我将用两种方法来实现：全局变量和</a:t>
            </a:r>
            <a:r>
              <a:rPr lang="en-US" altLang="zh-CN" sz="1200" dirty="0" err="1" smtClean="0">
                <a:solidFill>
                  <a:srgbClr val="FF0000"/>
                </a:solidFill>
              </a:rPr>
              <a:t>gmock</a:t>
            </a:r>
            <a:endParaRPr lang="en-US" altLang="zh-CN" sz="1200" dirty="0" smtClean="0">
              <a:solidFill>
                <a:srgbClr val="FF0000"/>
              </a:solidFill>
            </a:endParaRPr>
          </a:p>
        </p:txBody>
      </p:sp>
      <p:cxnSp>
        <p:nvCxnSpPr>
          <p:cNvPr id="12" name="直接箭头连接符 11"/>
          <p:cNvCxnSpPr/>
          <p:nvPr/>
        </p:nvCxnSpPr>
        <p:spPr>
          <a:xfrm flipV="1">
            <a:off x="4499992" y="4941168"/>
            <a:ext cx="792088" cy="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/>
          <p:nvPr/>
        </p:nvCxnSpPr>
        <p:spPr>
          <a:xfrm flipV="1">
            <a:off x="4572000" y="5229200"/>
            <a:ext cx="792088" cy="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364088" y="4797152"/>
            <a:ext cx="16561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" dirty="0" smtClean="0">
                <a:solidFill>
                  <a:schemeClr val="accent2"/>
                </a:solidFill>
              </a:rPr>
              <a:t>需自定义</a:t>
            </a:r>
            <a:r>
              <a:rPr lang="en-US" altLang="zh-CN" sz="800" dirty="0" smtClean="0">
                <a:solidFill>
                  <a:schemeClr val="accent2"/>
                </a:solidFill>
              </a:rPr>
              <a:t>get</a:t>
            </a:r>
            <a:r>
              <a:rPr lang="zh-CN" altLang="en-US" sz="800" dirty="0" smtClean="0">
                <a:solidFill>
                  <a:schemeClr val="accent2"/>
                </a:solidFill>
              </a:rPr>
              <a:t>返回值</a:t>
            </a:r>
            <a:endParaRPr lang="zh-CN" altLang="en-US" sz="800" dirty="0">
              <a:solidFill>
                <a:schemeClr val="accent2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364088" y="5157192"/>
            <a:ext cx="16561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" dirty="0" smtClean="0">
                <a:solidFill>
                  <a:schemeClr val="accent2"/>
                </a:solidFill>
              </a:rPr>
              <a:t>需自定义输出参数</a:t>
            </a:r>
            <a:r>
              <a:rPr lang="en-US" altLang="zh-CN" sz="800" dirty="0" smtClean="0">
                <a:solidFill>
                  <a:schemeClr val="accent2"/>
                </a:solidFill>
              </a:rPr>
              <a:t>value</a:t>
            </a:r>
          </a:p>
        </p:txBody>
      </p:sp>
      <p:sp>
        <p:nvSpPr>
          <p:cNvPr id="18" name="内容占位符 2">
            <a:extLst>
              <a:ext uri="{FF2B5EF4-FFF2-40B4-BE49-F238E27FC236}">
                <a16:creationId xmlns="" xmlns:a16="http://schemas.microsoft.com/office/drawing/2014/main" id="{1E2709A3-B5DC-498B-9A7F-F35DFC26907C}"/>
              </a:ext>
            </a:extLst>
          </p:cNvPr>
          <p:cNvSpPr txBox="1">
            <a:spLocks/>
          </p:cNvSpPr>
          <p:nvPr/>
        </p:nvSpPr>
        <p:spPr>
          <a:xfrm>
            <a:off x="2339752" y="908720"/>
            <a:ext cx="4248472" cy="7920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tabLst/>
              <a:defRPr/>
            </a:pPr>
            <a:endParaRPr kumimoji="0" lang="en-US" altLang="zh-CN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100392" y="6381328"/>
            <a:ext cx="9361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 smtClean="0">
                <a:hlinkClick r:id="rId3" action="ppaction://hlinksldjump"/>
              </a:rPr>
              <a:t>返回目录</a:t>
            </a:r>
            <a:endParaRPr lang="zh-CN" altLang="en-US" sz="1000" dirty="0"/>
          </a:p>
        </p:txBody>
      </p:sp>
      <p:sp>
        <p:nvSpPr>
          <p:cNvPr id="14" name="矩形 13"/>
          <p:cNvSpPr/>
          <p:nvPr/>
        </p:nvSpPr>
        <p:spPr>
          <a:xfrm>
            <a:off x="3275856" y="1124744"/>
            <a:ext cx="254108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400" dirty="0" smtClean="0">
                <a:solidFill>
                  <a:schemeClr val="bg1"/>
                </a:solidFill>
              </a:rPr>
              <a:t>3.1 </a:t>
            </a:r>
            <a:r>
              <a:rPr lang="zh-CN" altLang="en-US" sz="2400" dirty="0" smtClean="0">
                <a:solidFill>
                  <a:schemeClr val="bg1"/>
                </a:solidFill>
              </a:rPr>
              <a:t>代码目录结构</a:t>
            </a:r>
            <a:endParaRPr lang="en-US" altLang="zh-CN" sz="2400" dirty="0">
              <a:solidFill>
                <a:schemeClr val="bg1"/>
              </a:solidFill>
            </a:endParaRPr>
          </a:p>
        </p:txBody>
      </p:sp>
      <p:pic>
        <p:nvPicPr>
          <p:cNvPr id="19" name="图片 18" descr="Logo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236000" y="504000"/>
            <a:ext cx="1410750" cy="594000"/>
          </a:xfrm>
          <a:prstGeom prst="rect">
            <a:avLst/>
          </a:prstGeom>
        </p:spPr>
      </p:pic>
      <p:pic>
        <p:nvPicPr>
          <p:cNvPr id="20" name="图片 19" descr="iAutoLogo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52218" y="661035"/>
            <a:ext cx="2019582" cy="247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605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 descr="cpp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27584" y="5445224"/>
            <a:ext cx="3010320" cy="743054"/>
          </a:xfrm>
          <a:prstGeom prst="rect">
            <a:avLst/>
          </a:prstGeom>
        </p:spPr>
      </p:pic>
      <p:pic>
        <p:nvPicPr>
          <p:cNvPr id="18" name="图片 17" descr="h.PNG"/>
          <p:cNvPicPr>
            <a:picLocks noChangeAspect="1"/>
          </p:cNvPicPr>
          <p:nvPr/>
        </p:nvPicPr>
        <p:blipFill>
          <a:blip r:embed="rId3" cstate="print"/>
          <a:srcRect r="41304"/>
          <a:stretch>
            <a:fillRect/>
          </a:stretch>
        </p:blipFill>
        <p:spPr>
          <a:xfrm>
            <a:off x="755576" y="3717032"/>
            <a:ext cx="2952328" cy="1190791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="" xmlns:a16="http://schemas.microsoft.com/office/drawing/2014/main" id="{D2A3EDF7-0F3B-4A21-A5C1-C26FE73374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568" y="2276872"/>
            <a:ext cx="7272808" cy="792088"/>
          </a:xfrm>
        </p:spPr>
        <p:txBody>
          <a:bodyPr/>
          <a:lstStyle/>
          <a:p>
            <a:r>
              <a:rPr lang="zh-CN" altLang="en-US" sz="1200" dirty="0" smtClean="0">
                <a:solidFill>
                  <a:schemeClr val="tx1"/>
                </a:solidFill>
              </a:rPr>
              <a:t>为了能控制桩函数</a:t>
            </a:r>
            <a:r>
              <a:rPr lang="en-US" altLang="zh-CN" sz="1200" dirty="0" err="1" smtClean="0">
                <a:solidFill>
                  <a:srgbClr val="FF0000"/>
                </a:solidFill>
              </a:rPr>
              <a:t>getSettingReadyStatus</a:t>
            </a:r>
            <a:r>
              <a:rPr lang="en-US" altLang="zh-CN" sz="1200" dirty="0" smtClean="0">
                <a:solidFill>
                  <a:srgbClr val="FF0000"/>
                </a:solidFill>
              </a:rPr>
              <a:t>()</a:t>
            </a:r>
            <a:r>
              <a:rPr lang="zh-CN" altLang="en-US" sz="1200" dirty="0" smtClean="0">
                <a:solidFill>
                  <a:srgbClr val="FF0000"/>
                </a:solidFill>
              </a:rPr>
              <a:t>和</a:t>
            </a:r>
            <a:r>
              <a:rPr lang="en-US" altLang="zh-CN" sz="1200" dirty="0" smtClean="0">
                <a:solidFill>
                  <a:srgbClr val="FF0000"/>
                </a:solidFill>
              </a:rPr>
              <a:t>get(const std::string &amp;type, const std::string &amp;key, std::string &amp;value)</a:t>
            </a:r>
            <a:r>
              <a:rPr lang="zh-CN" altLang="en-US" sz="1200" dirty="0" smtClean="0">
                <a:solidFill>
                  <a:schemeClr val="tx1"/>
                </a:solidFill>
              </a:rPr>
              <a:t>返回值以及</a:t>
            </a:r>
            <a:r>
              <a:rPr lang="en-US" altLang="zh-CN" sz="1200" dirty="0" smtClean="0">
                <a:solidFill>
                  <a:schemeClr val="tx1"/>
                </a:solidFill>
              </a:rPr>
              <a:t>get</a:t>
            </a:r>
            <a:r>
              <a:rPr lang="zh-CN" altLang="en-US" sz="1200" dirty="0" smtClean="0">
                <a:solidFill>
                  <a:schemeClr val="tx1"/>
                </a:solidFill>
              </a:rPr>
              <a:t>的输出参数</a:t>
            </a:r>
            <a:r>
              <a:rPr lang="en-US" altLang="zh-CN" sz="1200" dirty="0" smtClean="0">
                <a:solidFill>
                  <a:schemeClr val="tx1"/>
                </a:solidFill>
              </a:rPr>
              <a:t>value</a:t>
            </a:r>
            <a:r>
              <a:rPr lang="zh-CN" altLang="en-US" sz="1200" dirty="0" smtClean="0">
                <a:solidFill>
                  <a:schemeClr val="tx1"/>
                </a:solidFill>
              </a:rPr>
              <a:t>，我引入全局变量，具体方法如下：</a:t>
            </a:r>
            <a:r>
              <a:rPr lang="en-US" altLang="zh-CN" sz="1200" dirty="0" smtClean="0">
                <a:solidFill>
                  <a:schemeClr val="tx1"/>
                </a:solidFill>
              </a:rPr>
              <a:t/>
            </a:r>
            <a:br>
              <a:rPr lang="en-US" altLang="zh-CN" sz="1200" dirty="0" smtClean="0">
                <a:solidFill>
                  <a:schemeClr val="tx1"/>
                </a:solidFill>
              </a:rPr>
            </a:br>
            <a:r>
              <a:rPr lang="en-US" altLang="zh-CN" sz="1200" dirty="0" smtClean="0">
                <a:solidFill>
                  <a:schemeClr val="tx1"/>
                </a:solidFill>
              </a:rPr>
              <a:t/>
            </a:r>
            <a:br>
              <a:rPr lang="en-US" altLang="zh-CN" sz="1200" dirty="0" smtClean="0">
                <a:solidFill>
                  <a:schemeClr val="tx1"/>
                </a:solidFill>
              </a:rPr>
            </a:br>
            <a:r>
              <a:rPr lang="en-US" altLang="zh-CN" sz="1200" dirty="0" smtClean="0">
                <a:solidFill>
                  <a:schemeClr val="tx1"/>
                </a:solidFill>
              </a:rPr>
              <a:t>1.</a:t>
            </a:r>
            <a:r>
              <a:rPr lang="zh-CN" altLang="en-US" sz="1200" dirty="0" smtClean="0">
                <a:solidFill>
                  <a:schemeClr val="tx1"/>
                </a:solidFill>
              </a:rPr>
              <a:t> 在</a:t>
            </a:r>
            <a:r>
              <a:rPr lang="en-US" altLang="zh-CN" sz="1200" dirty="0" smtClean="0">
                <a:solidFill>
                  <a:schemeClr val="tx1"/>
                </a:solidFill>
              </a:rPr>
              <a:t>test</a:t>
            </a:r>
            <a:r>
              <a:rPr lang="zh-CN" altLang="en-US" sz="1200" dirty="0" smtClean="0">
                <a:solidFill>
                  <a:schemeClr val="tx1"/>
                </a:solidFill>
              </a:rPr>
              <a:t>下创建</a:t>
            </a:r>
            <a:r>
              <a:rPr lang="en-US" altLang="zh-CN" sz="1200" dirty="0" err="1" smtClean="0">
                <a:solidFill>
                  <a:schemeClr val="tx1"/>
                </a:solidFill>
              </a:rPr>
              <a:t>testDefine.h</a:t>
            </a:r>
            <a:r>
              <a:rPr lang="zh-CN" altLang="en-US" sz="1200" dirty="0" smtClean="0">
                <a:solidFill>
                  <a:schemeClr val="tx1"/>
                </a:solidFill>
              </a:rPr>
              <a:t>，其他地方若想使用全局变量，包含头文件即可</a:t>
            </a:r>
            <a:endParaRPr lang="zh-CN" altLang="en-US" sz="1200" dirty="0">
              <a:solidFill>
                <a:schemeClr val="tx1"/>
              </a:solidFill>
            </a:endParaRPr>
          </a:p>
        </p:txBody>
      </p:sp>
      <p:cxnSp>
        <p:nvCxnSpPr>
          <p:cNvPr id="12" name="直接箭头连接符 11"/>
          <p:cNvCxnSpPr>
            <a:endCxn id="13" idx="1"/>
          </p:cNvCxnSpPr>
          <p:nvPr/>
        </p:nvCxnSpPr>
        <p:spPr>
          <a:xfrm flipV="1">
            <a:off x="3275856" y="4477762"/>
            <a:ext cx="648072" cy="3135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923928" y="4293096"/>
            <a:ext cx="2088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dirty="0" err="1" smtClean="0">
                <a:solidFill>
                  <a:srgbClr val="FF0000"/>
                </a:solidFill>
              </a:rPr>
              <a:t>UTretvalue</a:t>
            </a:r>
            <a:r>
              <a:rPr lang="zh-CN" altLang="en-US" sz="900" dirty="0" smtClean="0">
                <a:solidFill>
                  <a:srgbClr val="FF0000"/>
                </a:solidFill>
              </a:rPr>
              <a:t>来改变返回值</a:t>
            </a:r>
            <a:endParaRPr lang="en-US" altLang="zh-CN" sz="900" dirty="0" smtClean="0">
              <a:solidFill>
                <a:srgbClr val="FF0000"/>
              </a:solidFill>
            </a:endParaRPr>
          </a:p>
          <a:p>
            <a:r>
              <a:rPr lang="en-US" altLang="zh-CN" sz="900" dirty="0" err="1" smtClean="0">
                <a:solidFill>
                  <a:srgbClr val="FF0000"/>
                </a:solidFill>
              </a:rPr>
              <a:t>Utcompvalue</a:t>
            </a:r>
            <a:r>
              <a:rPr lang="zh-CN" altLang="en-US" sz="900" dirty="0" smtClean="0">
                <a:solidFill>
                  <a:srgbClr val="FF0000"/>
                </a:solidFill>
              </a:rPr>
              <a:t>来改变输出参数</a:t>
            </a:r>
            <a:r>
              <a:rPr lang="en-US" altLang="zh-CN" sz="900" dirty="0" smtClean="0">
                <a:solidFill>
                  <a:srgbClr val="FF0000"/>
                </a:solidFill>
              </a:rPr>
              <a:t>value</a:t>
            </a:r>
            <a:endParaRPr lang="zh-CN" altLang="en-US" sz="900" dirty="0">
              <a:solidFill>
                <a:srgbClr val="FF0000"/>
              </a:solidFill>
            </a:endParaRPr>
          </a:p>
        </p:txBody>
      </p:sp>
      <p:cxnSp>
        <p:nvCxnSpPr>
          <p:cNvPr id="16" name="直接箭头连接符 15"/>
          <p:cNvCxnSpPr>
            <a:endCxn id="17" idx="1"/>
          </p:cNvCxnSpPr>
          <p:nvPr/>
        </p:nvCxnSpPr>
        <p:spPr>
          <a:xfrm flipV="1">
            <a:off x="3491880" y="5771148"/>
            <a:ext cx="792088" cy="3411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4283968" y="5517232"/>
            <a:ext cx="208823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dirty="0" smtClean="0">
                <a:solidFill>
                  <a:srgbClr val="FF0000"/>
                </a:solidFill>
              </a:rPr>
              <a:t>全局变量可以声明无数次，但只能定义一次，</a:t>
            </a:r>
            <a:r>
              <a:rPr lang="en-US" altLang="zh-CN" sz="900" dirty="0" smtClean="0">
                <a:solidFill>
                  <a:srgbClr val="FF0000"/>
                </a:solidFill>
              </a:rPr>
              <a:t>.h</a:t>
            </a:r>
            <a:r>
              <a:rPr lang="zh-CN" altLang="en-US" sz="900" dirty="0" smtClean="0">
                <a:solidFill>
                  <a:srgbClr val="FF0000"/>
                </a:solidFill>
              </a:rPr>
              <a:t>头文件会被包含很多次，因此在</a:t>
            </a:r>
            <a:r>
              <a:rPr lang="en-US" altLang="zh-CN" sz="900" dirty="0" smtClean="0">
                <a:solidFill>
                  <a:srgbClr val="FF0000"/>
                </a:solidFill>
              </a:rPr>
              <a:t>.</a:t>
            </a:r>
            <a:r>
              <a:rPr lang="en-US" altLang="zh-CN" sz="900" dirty="0" err="1" smtClean="0">
                <a:solidFill>
                  <a:srgbClr val="FF0000"/>
                </a:solidFill>
              </a:rPr>
              <a:t>cpp</a:t>
            </a:r>
            <a:r>
              <a:rPr lang="zh-CN" altLang="en-US" sz="900" dirty="0" smtClean="0">
                <a:solidFill>
                  <a:srgbClr val="FF0000"/>
                </a:solidFill>
              </a:rPr>
              <a:t>中定义</a:t>
            </a:r>
            <a:endParaRPr lang="zh-CN" altLang="en-US" sz="900" dirty="0">
              <a:solidFill>
                <a:srgbClr val="FF00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27584" y="3356992"/>
            <a:ext cx="22322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全局变量声明</a:t>
            </a:r>
            <a:r>
              <a:rPr lang="en-US" altLang="zh-CN" sz="12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testDefine.h</a:t>
            </a:r>
            <a:endParaRPr lang="zh-CN" alt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899592" y="5013176"/>
            <a:ext cx="23042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全局变量定义</a:t>
            </a:r>
            <a:r>
              <a:rPr lang="en-US" altLang="zh-CN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testDefine.cpp</a:t>
            </a:r>
            <a:endParaRPr lang="zh-CN" alt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7" name="内容占位符 2">
            <a:extLst>
              <a:ext uri="{FF2B5EF4-FFF2-40B4-BE49-F238E27FC236}">
                <a16:creationId xmlns="" xmlns:a16="http://schemas.microsoft.com/office/drawing/2014/main" id="{1E2709A3-B5DC-498B-9A7F-F35DFC26907C}"/>
              </a:ext>
            </a:extLst>
          </p:cNvPr>
          <p:cNvSpPr txBox="1">
            <a:spLocks/>
          </p:cNvSpPr>
          <p:nvPr/>
        </p:nvSpPr>
        <p:spPr>
          <a:xfrm>
            <a:off x="2339752" y="1052736"/>
            <a:ext cx="4248472" cy="7920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3.2 </a:t>
            </a:r>
            <a:r>
              <a:rPr kumimoji="0" lang="zh-CN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构造全局变量</a:t>
            </a:r>
            <a:endParaRPr kumimoji="0" lang="en-US" altLang="zh-CN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100392" y="6381328"/>
            <a:ext cx="9361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 smtClean="0">
                <a:hlinkClick r:id="rId4" action="ppaction://hlinksldjump"/>
              </a:rPr>
              <a:t>返回目录</a:t>
            </a:r>
            <a:endParaRPr lang="zh-CN" altLang="en-US" sz="1000" dirty="0"/>
          </a:p>
        </p:txBody>
      </p:sp>
      <p:pic>
        <p:nvPicPr>
          <p:cNvPr id="15" name="图片 14" descr="Logo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236000" y="504000"/>
            <a:ext cx="1410750" cy="594000"/>
          </a:xfrm>
          <a:prstGeom prst="rect">
            <a:avLst/>
          </a:prstGeom>
        </p:spPr>
      </p:pic>
      <p:pic>
        <p:nvPicPr>
          <p:cNvPr id="22" name="图片 21" descr="iAutoLogo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52218" y="661035"/>
            <a:ext cx="2019582" cy="247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304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899592" y="2276872"/>
            <a:ext cx="6345260" cy="72008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altLang="zh-CN" sz="1400" dirty="0" smtClean="0"/>
              <a:t>2.</a:t>
            </a:r>
            <a:r>
              <a:rPr lang="zh-CN" altLang="en-US" sz="1400" dirty="0" smtClean="0"/>
              <a:t> 构造桩函数</a:t>
            </a:r>
            <a:r>
              <a:rPr lang="en-US" altLang="zh-CN" sz="1400" dirty="0" smtClean="0"/>
              <a:t>(</a:t>
            </a:r>
            <a:r>
              <a:rPr lang="zh-CN" altLang="en-US" sz="1400" dirty="0" smtClean="0"/>
              <a:t>即</a:t>
            </a:r>
            <a:r>
              <a:rPr lang="en-US" altLang="zh-CN" sz="1400" dirty="0" err="1" smtClean="0"/>
              <a:t>SettingProxy</a:t>
            </a:r>
            <a:r>
              <a:rPr lang="zh-CN" altLang="en-US" sz="1400" dirty="0" smtClean="0"/>
              <a:t>类</a:t>
            </a:r>
            <a:r>
              <a:rPr lang="en-US" altLang="zh-CN" sz="1400" dirty="0" smtClean="0"/>
              <a:t>),</a:t>
            </a:r>
            <a:r>
              <a:rPr lang="zh-CN" altLang="en-US" sz="1400" dirty="0" smtClean="0"/>
              <a:t>在</a:t>
            </a:r>
            <a:r>
              <a:rPr lang="en-US" altLang="zh-CN" sz="1400" dirty="0" smtClean="0"/>
              <a:t>test</a:t>
            </a:r>
            <a:r>
              <a:rPr lang="zh-CN" altLang="en-US" sz="1400" dirty="0" smtClean="0"/>
              <a:t>下创建一个</a:t>
            </a:r>
            <a:r>
              <a:rPr lang="en-US" altLang="zh-CN" sz="1400" dirty="0" smtClean="0"/>
              <a:t>testSettingProxy.cpp,</a:t>
            </a:r>
          </a:p>
          <a:p>
            <a:pPr>
              <a:buNone/>
            </a:pPr>
            <a:r>
              <a:rPr lang="en-US" altLang="zh-CN" sz="1400" dirty="0" smtClean="0"/>
              <a:t>    </a:t>
            </a:r>
            <a:r>
              <a:rPr lang="zh-CN" altLang="en-US" sz="1400" dirty="0" smtClean="0"/>
              <a:t>来自定义两个桩函数</a:t>
            </a:r>
            <a:endParaRPr lang="zh-CN" altLang="en-US" sz="1400" dirty="0"/>
          </a:p>
        </p:txBody>
      </p:sp>
      <p:pic>
        <p:nvPicPr>
          <p:cNvPr id="6" name="图片 5" descr="settingProxy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27584" y="3212976"/>
            <a:ext cx="7440064" cy="250542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779912" y="3573016"/>
            <a:ext cx="33843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" dirty="0" smtClean="0">
                <a:solidFill>
                  <a:schemeClr val="accent2"/>
                </a:solidFill>
              </a:rPr>
              <a:t>包含头文件即可使用全局变量，但如果仍报错未声明，就</a:t>
            </a:r>
            <a:r>
              <a:rPr lang="en-US" altLang="zh-CN" sz="800" dirty="0" smtClean="0">
                <a:solidFill>
                  <a:schemeClr val="accent2"/>
                </a:solidFill>
              </a:rPr>
              <a:t>extern</a:t>
            </a:r>
            <a:r>
              <a:rPr lang="zh-CN" altLang="en-US" sz="800" dirty="0" smtClean="0">
                <a:solidFill>
                  <a:schemeClr val="accent2"/>
                </a:solidFill>
              </a:rPr>
              <a:t>一下</a:t>
            </a:r>
            <a:endParaRPr lang="zh-CN" altLang="en-US" sz="800" dirty="0">
              <a:solidFill>
                <a:schemeClr val="accent2"/>
              </a:solidFill>
            </a:endParaRPr>
          </a:p>
        </p:txBody>
      </p:sp>
      <p:cxnSp>
        <p:nvCxnSpPr>
          <p:cNvPr id="10" name="直接箭头连接符 9"/>
          <p:cNvCxnSpPr/>
          <p:nvPr/>
        </p:nvCxnSpPr>
        <p:spPr>
          <a:xfrm>
            <a:off x="3779912" y="4725144"/>
            <a:ext cx="504056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355976" y="4581128"/>
            <a:ext cx="33843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" dirty="0" smtClean="0">
                <a:solidFill>
                  <a:schemeClr val="accent2"/>
                </a:solidFill>
              </a:rPr>
              <a:t>只要改变全局变量的值，即可改变桩函数返回值及</a:t>
            </a:r>
            <a:r>
              <a:rPr lang="en-US" altLang="zh-CN" sz="800" dirty="0" smtClean="0">
                <a:solidFill>
                  <a:schemeClr val="accent2"/>
                </a:solidFill>
              </a:rPr>
              <a:t>value</a:t>
            </a:r>
            <a:r>
              <a:rPr lang="zh-CN" altLang="en-US" sz="800" dirty="0" smtClean="0">
                <a:solidFill>
                  <a:schemeClr val="accent2"/>
                </a:solidFill>
              </a:rPr>
              <a:t>值</a:t>
            </a:r>
            <a:endParaRPr lang="zh-CN" altLang="en-US" sz="800" dirty="0">
              <a:solidFill>
                <a:schemeClr val="accent2"/>
              </a:solidFill>
            </a:endParaRPr>
          </a:p>
        </p:txBody>
      </p:sp>
      <p:cxnSp>
        <p:nvCxnSpPr>
          <p:cNvPr id="13" name="直接箭头连接符 12"/>
          <p:cNvCxnSpPr/>
          <p:nvPr/>
        </p:nvCxnSpPr>
        <p:spPr>
          <a:xfrm>
            <a:off x="3203848" y="3717032"/>
            <a:ext cx="504056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内容占位符 2">
            <a:extLst>
              <a:ext uri="{FF2B5EF4-FFF2-40B4-BE49-F238E27FC236}">
                <a16:creationId xmlns="" xmlns:a16="http://schemas.microsoft.com/office/drawing/2014/main" id="{1E2709A3-B5DC-498B-9A7F-F35DFC26907C}"/>
              </a:ext>
            </a:extLst>
          </p:cNvPr>
          <p:cNvSpPr txBox="1">
            <a:spLocks/>
          </p:cNvSpPr>
          <p:nvPr/>
        </p:nvSpPr>
        <p:spPr>
          <a:xfrm>
            <a:off x="2339752" y="1052736"/>
            <a:ext cx="4248472" cy="7920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3.3 </a:t>
            </a:r>
            <a:r>
              <a:rPr kumimoji="0" lang="zh-CN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构造桩函数</a:t>
            </a:r>
            <a:endParaRPr kumimoji="0" lang="en-US" altLang="zh-CN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100392" y="6381328"/>
            <a:ext cx="9361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 smtClean="0">
                <a:hlinkClick r:id="rId3" action="ppaction://hlinksldjump"/>
              </a:rPr>
              <a:t>返回目录</a:t>
            </a:r>
            <a:endParaRPr lang="zh-CN" altLang="en-US" sz="1000" dirty="0"/>
          </a:p>
        </p:txBody>
      </p:sp>
      <p:pic>
        <p:nvPicPr>
          <p:cNvPr id="11" name="图片 10" descr="Logo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236000" y="504000"/>
            <a:ext cx="1410750" cy="594000"/>
          </a:xfrm>
          <a:prstGeom prst="rect">
            <a:avLst/>
          </a:prstGeom>
        </p:spPr>
      </p:pic>
      <p:pic>
        <p:nvPicPr>
          <p:cNvPr id="15" name="图片 14" descr="iAutoLogo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52218" y="661035"/>
            <a:ext cx="2019582" cy="247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945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98F3B619-1233-4DBF-9834-DDAE7D267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9592" y="2204864"/>
            <a:ext cx="6946390" cy="709865"/>
          </a:xfrm>
        </p:spPr>
        <p:txBody>
          <a:bodyPr/>
          <a:lstStyle/>
          <a:p>
            <a:r>
              <a:rPr lang="en-US" altLang="zh-CN" sz="1400" dirty="0" smtClean="0">
                <a:solidFill>
                  <a:schemeClr val="tx1"/>
                </a:solidFill>
              </a:rPr>
              <a:t>3.</a:t>
            </a:r>
            <a:r>
              <a:rPr lang="zh-CN" altLang="en-US" sz="1400" dirty="0" smtClean="0">
                <a:solidFill>
                  <a:schemeClr val="tx1"/>
                </a:solidFill>
              </a:rPr>
              <a:t>在</a:t>
            </a:r>
            <a:r>
              <a:rPr lang="en-US" altLang="zh-CN" sz="1400" dirty="0" err="1" smtClean="0">
                <a:solidFill>
                  <a:schemeClr val="tx1"/>
                </a:solidFill>
              </a:rPr>
              <a:t>gtest</a:t>
            </a:r>
            <a:r>
              <a:rPr lang="zh-CN" altLang="en-US" sz="1400" dirty="0" smtClean="0">
                <a:solidFill>
                  <a:schemeClr val="tx1"/>
                </a:solidFill>
              </a:rPr>
              <a:t>中，每次调用被测函数前修改全局变量的值，即可达到目的。</a:t>
            </a:r>
            <a:r>
              <a:rPr lang="en-US" altLang="zh-CN" sz="1400" dirty="0" smtClean="0">
                <a:solidFill>
                  <a:schemeClr val="tx1"/>
                </a:solidFill>
              </a:rPr>
              <a:t/>
            </a:r>
            <a:br>
              <a:rPr lang="en-US" altLang="zh-CN" sz="1400" dirty="0" smtClean="0">
                <a:solidFill>
                  <a:schemeClr val="tx1"/>
                </a:solidFill>
              </a:rPr>
            </a:br>
            <a:r>
              <a:rPr lang="en-US" altLang="zh-CN" sz="1400" dirty="0" smtClean="0">
                <a:solidFill>
                  <a:schemeClr val="tx1"/>
                </a:solidFill>
              </a:rPr>
              <a:t>   </a:t>
            </a:r>
            <a:r>
              <a:rPr lang="zh-CN" altLang="en-US" sz="1400" dirty="0" smtClean="0">
                <a:solidFill>
                  <a:schemeClr val="tx1"/>
                </a:solidFill>
              </a:rPr>
              <a:t>下方为</a:t>
            </a:r>
            <a:r>
              <a:rPr lang="en-US" altLang="zh-CN" sz="1400" dirty="0" smtClean="0">
                <a:solidFill>
                  <a:schemeClr val="tx1"/>
                </a:solidFill>
              </a:rPr>
              <a:t>Test_wfdServiceSetting.cpp</a:t>
            </a:r>
            <a:endParaRPr lang="zh-CN" altLang="en-US" sz="1400" dirty="0">
              <a:solidFill>
                <a:schemeClr val="tx1"/>
              </a:solidFill>
            </a:endParaRPr>
          </a:p>
        </p:txBody>
      </p:sp>
      <p:pic>
        <p:nvPicPr>
          <p:cNvPr id="11" name="内容占位符 10" descr="gtestsetting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187624" y="2924944"/>
            <a:ext cx="3927793" cy="3530600"/>
          </a:xfrm>
        </p:spPr>
      </p:pic>
      <p:cxnSp>
        <p:nvCxnSpPr>
          <p:cNvPr id="13" name="直接箭头连接符 12"/>
          <p:cNvCxnSpPr/>
          <p:nvPr/>
        </p:nvCxnSpPr>
        <p:spPr>
          <a:xfrm>
            <a:off x="2987824" y="2996952"/>
            <a:ext cx="1008112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/>
          <p:nvPr/>
        </p:nvCxnSpPr>
        <p:spPr>
          <a:xfrm>
            <a:off x="3923928" y="5733256"/>
            <a:ext cx="1008112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4283968" y="2852936"/>
            <a:ext cx="23762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>
                <a:solidFill>
                  <a:srgbClr val="FF0000"/>
                </a:solidFill>
              </a:rPr>
              <a:t>包含全局变量头文件</a:t>
            </a:r>
            <a:endParaRPr lang="zh-CN" altLang="en-US" sz="1200" dirty="0">
              <a:solidFill>
                <a:srgbClr val="FF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076056" y="5589241"/>
            <a:ext cx="26642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>
                <a:solidFill>
                  <a:srgbClr val="FF0000"/>
                </a:solidFill>
              </a:rPr>
              <a:t>每次调用测试接口前给全局变量赋值</a:t>
            </a:r>
            <a:endParaRPr lang="zh-CN" altLang="en-US" sz="1200" dirty="0">
              <a:solidFill>
                <a:srgbClr val="FF0000"/>
              </a:solidFill>
            </a:endParaRPr>
          </a:p>
        </p:txBody>
      </p:sp>
      <p:cxnSp>
        <p:nvCxnSpPr>
          <p:cNvPr id="19" name="直接箭头连接符 18"/>
          <p:cNvCxnSpPr/>
          <p:nvPr/>
        </p:nvCxnSpPr>
        <p:spPr>
          <a:xfrm>
            <a:off x="3923928" y="6381328"/>
            <a:ext cx="1008112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5148064" y="6237312"/>
            <a:ext cx="21602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 smtClean="0"/>
              <a:t>调用时加上断言，预期和实际比较，</a:t>
            </a:r>
            <a:r>
              <a:rPr lang="zh-CN" altLang="en-US" sz="1000" dirty="0" smtClean="0">
                <a:solidFill>
                  <a:schemeClr val="accent2"/>
                </a:solidFill>
                <a:hlinkClick r:id="rId3" action="ppaction://hlinksldjump"/>
              </a:rPr>
              <a:t>点击这里有更详细的断言方法举例</a:t>
            </a:r>
            <a:endParaRPr lang="zh-CN" altLang="en-US" sz="1000" dirty="0">
              <a:solidFill>
                <a:schemeClr val="accent2"/>
              </a:solidFill>
            </a:endParaRPr>
          </a:p>
        </p:txBody>
      </p:sp>
      <p:sp>
        <p:nvSpPr>
          <p:cNvPr id="23" name="内容占位符 2">
            <a:extLst>
              <a:ext uri="{FF2B5EF4-FFF2-40B4-BE49-F238E27FC236}">
                <a16:creationId xmlns="" xmlns:a16="http://schemas.microsoft.com/office/drawing/2014/main" id="{1E2709A3-B5DC-498B-9A7F-F35DFC26907C}"/>
              </a:ext>
            </a:extLst>
          </p:cNvPr>
          <p:cNvSpPr txBox="1">
            <a:spLocks/>
          </p:cNvSpPr>
          <p:nvPr/>
        </p:nvSpPr>
        <p:spPr>
          <a:xfrm>
            <a:off x="2411760" y="980728"/>
            <a:ext cx="4248472" cy="7920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3.4 </a:t>
            </a:r>
            <a:r>
              <a:rPr kumimoji="0" lang="zh-CN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构造测试代码</a:t>
            </a:r>
            <a:endParaRPr kumimoji="0" lang="en-US" altLang="zh-CN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100392" y="6381328"/>
            <a:ext cx="9361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 smtClean="0">
                <a:hlinkClick r:id="rId4" action="ppaction://hlinksldjump"/>
              </a:rPr>
              <a:t>返回目录</a:t>
            </a:r>
            <a:endParaRPr lang="zh-CN" altLang="en-US" sz="1000" dirty="0"/>
          </a:p>
        </p:txBody>
      </p:sp>
      <p:pic>
        <p:nvPicPr>
          <p:cNvPr id="14" name="图片 13" descr="Logo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236000" y="504000"/>
            <a:ext cx="1410750" cy="594000"/>
          </a:xfrm>
          <a:prstGeom prst="rect">
            <a:avLst/>
          </a:prstGeom>
        </p:spPr>
      </p:pic>
      <p:pic>
        <p:nvPicPr>
          <p:cNvPr id="15" name="图片 14" descr="iAutoLogo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52218" y="661035"/>
            <a:ext cx="2019582" cy="247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066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1E2709A3-B5DC-498B-9A7F-F35DFC2690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552" y="2132856"/>
            <a:ext cx="6345260" cy="792088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1400" dirty="0" smtClean="0"/>
              <a:t>      </a:t>
            </a:r>
            <a:r>
              <a:rPr lang="zh-CN" altLang="en-US" sz="1200" dirty="0" smtClean="0"/>
              <a:t>常用的测试宏如下表所示。以</a:t>
            </a:r>
            <a:r>
              <a:rPr lang="en-US" altLang="zh-CN" sz="1200" dirty="0" smtClean="0"/>
              <a:t>ASSERT_</a:t>
            </a:r>
            <a:r>
              <a:rPr lang="zh-CN" altLang="en-US" sz="1200" dirty="0" smtClean="0"/>
              <a:t>开头和以</a:t>
            </a:r>
            <a:r>
              <a:rPr lang="en-US" altLang="zh-CN" sz="1200" dirty="0" smtClean="0"/>
              <a:t>EXPECT_</a:t>
            </a:r>
            <a:r>
              <a:rPr lang="zh-CN" altLang="en-US" sz="1200" dirty="0" smtClean="0"/>
              <a:t>开头的宏的区别是，前者在测试失败时会给出报告并立即终止测试程序，后者在报告后继续执行测试程序。我们项目中需使用后者，我将常用的断言举例如下右图</a:t>
            </a:r>
            <a:endParaRPr lang="en-US" altLang="zh-CN" sz="1200" dirty="0"/>
          </a:p>
        </p:txBody>
      </p:sp>
      <p:pic>
        <p:nvPicPr>
          <p:cNvPr id="4" name="图片 3" descr="捕获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499992" y="2753544"/>
            <a:ext cx="4054146" cy="3888432"/>
          </a:xfrm>
          <a:prstGeom prst="rect">
            <a:avLst/>
          </a:prstGeom>
        </p:spPr>
      </p:pic>
      <p:pic>
        <p:nvPicPr>
          <p:cNvPr id="5" name="图片 4" descr="捕获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39552" y="2825552"/>
            <a:ext cx="3980162" cy="3744416"/>
          </a:xfrm>
          <a:prstGeom prst="rect">
            <a:avLst/>
          </a:prstGeom>
        </p:spPr>
      </p:pic>
      <p:sp>
        <p:nvSpPr>
          <p:cNvPr id="11" name="右大括号 10"/>
          <p:cNvSpPr/>
          <p:nvPr/>
        </p:nvSpPr>
        <p:spPr>
          <a:xfrm>
            <a:off x="6804248" y="3429000"/>
            <a:ext cx="432048" cy="266429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内容占位符 2">
            <a:extLst>
              <a:ext uri="{FF2B5EF4-FFF2-40B4-BE49-F238E27FC236}">
                <a16:creationId xmlns="" xmlns:a16="http://schemas.microsoft.com/office/drawing/2014/main" id="{1E2709A3-B5DC-498B-9A7F-F35DFC26907C}"/>
              </a:ext>
            </a:extLst>
          </p:cNvPr>
          <p:cNvSpPr txBox="1">
            <a:spLocks/>
          </p:cNvSpPr>
          <p:nvPr/>
        </p:nvSpPr>
        <p:spPr>
          <a:xfrm>
            <a:off x="2339752" y="980728"/>
            <a:ext cx="4248472" cy="7920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3.5 </a:t>
            </a:r>
            <a:r>
              <a:rPr kumimoji="0" lang="zh-CN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断言</a:t>
            </a:r>
            <a:endParaRPr kumimoji="0" lang="en-US" altLang="zh-CN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100392" y="6381328"/>
            <a:ext cx="9361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 smtClean="0">
                <a:hlinkClick r:id="rId4" action="ppaction://hlinksldjump"/>
              </a:rPr>
              <a:t>返回目录</a:t>
            </a:r>
            <a:endParaRPr lang="zh-CN" altLang="en-US" sz="1000" dirty="0"/>
          </a:p>
        </p:txBody>
      </p:sp>
      <p:pic>
        <p:nvPicPr>
          <p:cNvPr id="9" name="图片 8" descr="Logo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236000" y="504000"/>
            <a:ext cx="1410750" cy="594000"/>
          </a:xfrm>
          <a:prstGeom prst="rect">
            <a:avLst/>
          </a:prstGeom>
        </p:spPr>
      </p:pic>
      <p:pic>
        <p:nvPicPr>
          <p:cNvPr id="10" name="图片 9" descr="iAutoLogo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52218" y="661035"/>
            <a:ext cx="2019582" cy="247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945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gtestFailed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71600" y="2420888"/>
            <a:ext cx="6696744" cy="2232248"/>
          </a:xfrm>
          <a:prstGeom prst="rect">
            <a:avLst/>
          </a:prstGeom>
        </p:spPr>
      </p:pic>
      <p:pic>
        <p:nvPicPr>
          <p:cNvPr id="8" name="内容占位符 7" descr="gtest1.pn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971600" y="4869160"/>
            <a:ext cx="6768752" cy="1023089"/>
          </a:xfrm>
        </p:spPr>
      </p:pic>
      <p:cxnSp>
        <p:nvCxnSpPr>
          <p:cNvPr id="7" name="直接箭头连接符 6"/>
          <p:cNvCxnSpPr/>
          <p:nvPr/>
        </p:nvCxnSpPr>
        <p:spPr>
          <a:xfrm>
            <a:off x="2555776" y="3212976"/>
            <a:ext cx="57606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275856" y="3068960"/>
            <a:ext cx="302433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 smtClean="0">
                <a:solidFill>
                  <a:schemeClr val="accent2"/>
                </a:solidFill>
              </a:rPr>
              <a:t>故意写错期望值，打印结果说明断言已生效</a:t>
            </a:r>
            <a:endParaRPr lang="zh-CN" altLang="en-US" sz="1100" dirty="0">
              <a:solidFill>
                <a:schemeClr val="accent2"/>
              </a:solidFill>
            </a:endParaRPr>
          </a:p>
        </p:txBody>
      </p:sp>
      <p:sp>
        <p:nvSpPr>
          <p:cNvPr id="10" name="内容占位符 2">
            <a:extLst>
              <a:ext uri="{FF2B5EF4-FFF2-40B4-BE49-F238E27FC236}">
                <a16:creationId xmlns="" xmlns:a16="http://schemas.microsoft.com/office/drawing/2014/main" id="{1E2709A3-B5DC-498B-9A7F-F35DFC26907C}"/>
              </a:ext>
            </a:extLst>
          </p:cNvPr>
          <p:cNvSpPr txBox="1">
            <a:spLocks/>
          </p:cNvSpPr>
          <p:nvPr/>
        </p:nvSpPr>
        <p:spPr>
          <a:xfrm>
            <a:off x="2339752" y="980728"/>
            <a:ext cx="4248472" cy="7920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3.5 </a:t>
            </a:r>
            <a:r>
              <a:rPr kumimoji="0" lang="zh-CN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断言</a:t>
            </a:r>
            <a:endParaRPr kumimoji="0" lang="en-US" altLang="zh-CN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100392" y="6381328"/>
            <a:ext cx="9361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 smtClean="0">
                <a:hlinkClick r:id="rId4" action="ppaction://hlinksldjump"/>
              </a:rPr>
              <a:t>返回目录</a:t>
            </a:r>
            <a:endParaRPr lang="zh-CN" altLang="en-US" sz="1000" dirty="0"/>
          </a:p>
        </p:txBody>
      </p:sp>
      <p:pic>
        <p:nvPicPr>
          <p:cNvPr id="12" name="图片 11" descr="Logo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236000" y="504000"/>
            <a:ext cx="1410750" cy="594000"/>
          </a:xfrm>
          <a:prstGeom prst="rect">
            <a:avLst/>
          </a:prstGeom>
        </p:spPr>
      </p:pic>
      <p:pic>
        <p:nvPicPr>
          <p:cNvPr id="13" name="图片 12" descr="iAutoLogo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52218" y="661035"/>
            <a:ext cx="2019582" cy="247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945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64382" y="2489200"/>
            <a:ext cx="6345260" cy="3820120"/>
          </a:xfrm>
        </p:spPr>
        <p:txBody>
          <a:bodyPr>
            <a:normAutofit fontScale="25000" lnSpcReduction="20000"/>
          </a:bodyPr>
          <a:lstStyle/>
          <a:p>
            <a:r>
              <a:rPr lang="en-US" altLang="zh-CN" dirty="0" smtClean="0"/>
              <a:t> LOCAL_MODULE:= </a:t>
            </a:r>
            <a:r>
              <a:rPr lang="en-US" altLang="zh-CN" dirty="0" err="1" smtClean="0">
                <a:solidFill>
                  <a:srgbClr val="FF0000"/>
                </a:solidFill>
              </a:rPr>
              <a:t>gtstwfd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r>
              <a:rPr lang="en-US" altLang="zh-CN" dirty="0" smtClean="0"/>
              <a:t>    LOCAL_MODULE_TAGS := tests</a:t>
            </a:r>
          </a:p>
          <a:p>
            <a:r>
              <a:rPr lang="en-US" altLang="zh-CN" dirty="0" smtClean="0"/>
              <a:t>    LOCAL_SRC_FILES :=  \</a:t>
            </a:r>
          </a:p>
          <a:p>
            <a:r>
              <a:rPr lang="en-US" altLang="zh-CN" dirty="0" smtClean="0"/>
              <a:t>			Test_wfdService.cpp\</a:t>
            </a:r>
          </a:p>
          <a:p>
            <a:r>
              <a:rPr lang="en-US" altLang="zh-CN" dirty="0" smtClean="0"/>
              <a:t>			Test_wfdServiceMgr.cpp\</a:t>
            </a:r>
          </a:p>
          <a:p>
            <a:r>
              <a:rPr lang="en-US" altLang="zh-CN" dirty="0" smtClean="0"/>
              <a:t>			Test_wfdServiceStub.cpp\</a:t>
            </a:r>
          </a:p>
          <a:p>
            <a:r>
              <a:rPr lang="en-US" altLang="zh-CN" dirty="0" smtClean="0"/>
              <a:t>			Test_wfdServiceAVCtrl.cpp\</a:t>
            </a:r>
          </a:p>
          <a:p>
            <a:r>
              <a:rPr lang="en-US" altLang="zh-CN" dirty="0" smtClean="0"/>
              <a:t>			Test_wfdStackListen.cpp\</a:t>
            </a:r>
          </a:p>
          <a:p>
            <a:r>
              <a:rPr lang="en-US" altLang="zh-CN" dirty="0" smtClean="0"/>
              <a:t>			Test_wfdInputListen.cpp \</a:t>
            </a:r>
          </a:p>
          <a:p>
            <a:r>
              <a:rPr lang="en-US" altLang="zh-CN" dirty="0" smtClean="0"/>
              <a:t>			Test_wfdServiceSetting.cpp \</a:t>
            </a:r>
          </a:p>
          <a:p>
            <a:r>
              <a:rPr lang="en-US" altLang="zh-CN" dirty="0" smtClean="0"/>
              <a:t>			Test_wfdWifiListen.cpp\</a:t>
            </a:r>
          </a:p>
          <a:p>
            <a:r>
              <a:rPr lang="en-US" altLang="zh-CN" dirty="0" smtClean="0"/>
              <a:t>			Test_wfdMultiListener.cpp \</a:t>
            </a:r>
          </a:p>
          <a:p>
            <a:r>
              <a:rPr lang="en-US" altLang="zh-CN" dirty="0" smtClean="0"/>
              <a:t>			Test_wfdServicePlayCB.cpp \</a:t>
            </a:r>
          </a:p>
          <a:p>
            <a:r>
              <a:rPr lang="en-US" altLang="zh-CN" dirty="0" smtClean="0"/>
              <a:t>			Test_wfdServiceProxyBase.cpp\</a:t>
            </a:r>
          </a:p>
          <a:p>
            <a:r>
              <a:rPr lang="en-US" altLang="zh-CN" dirty="0" smtClean="0"/>
              <a:t>			Test_wfdServiceSub.cpp\</a:t>
            </a:r>
          </a:p>
          <a:p>
            <a:r>
              <a:rPr lang="en-US" altLang="zh-CN" dirty="0" smtClean="0"/>
              <a:t>			Test_wfdServiceStubBase.cpp\</a:t>
            </a:r>
          </a:p>
          <a:p>
            <a:r>
              <a:rPr lang="en-US" altLang="zh-CN" dirty="0" smtClean="0"/>
              <a:t>			Test_wfdServiceReplier.cpp \</a:t>
            </a:r>
          </a:p>
          <a:p>
            <a:r>
              <a:rPr lang="en-US" altLang="zh-CN" dirty="0" smtClean="0"/>
              <a:t>			Test_wfdServiceDTLog.cpp\</a:t>
            </a:r>
          </a:p>
          <a:p>
            <a:r>
              <a:rPr lang="en-US" altLang="zh-CN" dirty="0" smtClean="0"/>
              <a:t>			</a:t>
            </a:r>
            <a:r>
              <a:rPr lang="en-US" altLang="zh-CN" sz="3200" dirty="0" smtClean="0">
                <a:solidFill>
                  <a:srgbClr val="FF0000"/>
                </a:solidFill>
              </a:rPr>
              <a:t>../test/testDefine.cpp\</a:t>
            </a:r>
          </a:p>
          <a:p>
            <a:r>
              <a:rPr lang="en-US" altLang="zh-CN" sz="3200" dirty="0" smtClean="0">
                <a:solidFill>
                  <a:srgbClr val="FF0000"/>
                </a:solidFill>
              </a:rPr>
              <a:t>			../test/testSettingProxy.cpp \</a:t>
            </a:r>
            <a:endParaRPr lang="zh-CN" altLang="en-US" sz="3200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220072" y="5733256"/>
            <a:ext cx="2376264" cy="5040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dirty="0" smtClean="0">
                <a:solidFill>
                  <a:srgbClr val="FF0000"/>
                </a:solidFill>
              </a:rPr>
              <a:t>为了使自己构造的两个</a:t>
            </a:r>
            <a:r>
              <a:rPr lang="en-US" altLang="zh-CN" sz="900" dirty="0" err="1" smtClean="0">
                <a:solidFill>
                  <a:srgbClr val="FF0000"/>
                </a:solidFill>
              </a:rPr>
              <a:t>cpp</a:t>
            </a:r>
            <a:r>
              <a:rPr lang="zh-CN" altLang="en-US" sz="900" dirty="0" smtClean="0">
                <a:solidFill>
                  <a:srgbClr val="FF0000"/>
                </a:solidFill>
              </a:rPr>
              <a:t>参加编译，我在</a:t>
            </a:r>
            <a:r>
              <a:rPr lang="en-US" altLang="zh-CN" sz="900" dirty="0" err="1" smtClean="0">
                <a:solidFill>
                  <a:srgbClr val="FF0000"/>
                </a:solidFill>
              </a:rPr>
              <a:t>gtest</a:t>
            </a:r>
            <a:r>
              <a:rPr lang="zh-CN" altLang="en-US" sz="900" dirty="0" smtClean="0">
                <a:solidFill>
                  <a:srgbClr val="FF0000"/>
                </a:solidFill>
              </a:rPr>
              <a:t>下的</a:t>
            </a:r>
            <a:r>
              <a:rPr lang="en-US" altLang="zh-CN" sz="900" dirty="0" smtClean="0">
                <a:solidFill>
                  <a:srgbClr val="FF0000"/>
                </a:solidFill>
              </a:rPr>
              <a:t>Goni.mk</a:t>
            </a:r>
            <a:r>
              <a:rPr lang="zh-CN" altLang="en-US" sz="900" dirty="0" smtClean="0">
                <a:solidFill>
                  <a:srgbClr val="FF0000"/>
                </a:solidFill>
              </a:rPr>
              <a:t>里加上这两个文件，这里我写的绝对路径</a:t>
            </a:r>
            <a:endParaRPr lang="zh-CN" altLang="en-US" sz="900" dirty="0">
              <a:solidFill>
                <a:srgbClr val="FF0000"/>
              </a:solidFill>
            </a:endParaRPr>
          </a:p>
        </p:txBody>
      </p:sp>
      <p:cxnSp>
        <p:nvCxnSpPr>
          <p:cNvPr id="7" name="直接箭头连接符 6"/>
          <p:cNvCxnSpPr/>
          <p:nvPr/>
        </p:nvCxnSpPr>
        <p:spPr>
          <a:xfrm>
            <a:off x="3419872" y="4005064"/>
            <a:ext cx="1008112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4644008" y="3645024"/>
            <a:ext cx="288032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 err="1" smtClean="0">
                <a:solidFill>
                  <a:srgbClr val="FF0000"/>
                </a:solidFill>
              </a:rPr>
              <a:t>Miracast</a:t>
            </a:r>
            <a:r>
              <a:rPr lang="zh-CN" altLang="en-US" sz="1000" dirty="0" smtClean="0">
                <a:solidFill>
                  <a:srgbClr val="FF0000"/>
                </a:solidFill>
              </a:rPr>
              <a:t>模块的</a:t>
            </a:r>
            <a:r>
              <a:rPr lang="en-US" altLang="zh-CN" sz="1000" dirty="0" err="1" smtClean="0">
                <a:solidFill>
                  <a:srgbClr val="FF0000"/>
                </a:solidFill>
              </a:rPr>
              <a:t>gtest</a:t>
            </a:r>
            <a:r>
              <a:rPr lang="zh-CN" altLang="en-US" sz="1000" dirty="0" smtClean="0">
                <a:solidFill>
                  <a:srgbClr val="FF0000"/>
                </a:solidFill>
              </a:rPr>
              <a:t>是单独拿出来的，生成可执行文件</a:t>
            </a:r>
            <a:r>
              <a:rPr lang="en-US" altLang="zh-CN" sz="1000" dirty="0" err="1" smtClean="0">
                <a:solidFill>
                  <a:srgbClr val="FF0000"/>
                </a:solidFill>
              </a:rPr>
              <a:t>gtstwfd</a:t>
            </a:r>
            <a:r>
              <a:rPr lang="zh-CN" altLang="en-US" sz="1000" dirty="0" smtClean="0">
                <a:solidFill>
                  <a:srgbClr val="FF0000"/>
                </a:solidFill>
              </a:rPr>
              <a:t>，可以自由添加文件，不会影响源码</a:t>
            </a:r>
            <a:endParaRPr lang="zh-CN" altLang="en-US" sz="1000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99592" y="2132856"/>
            <a:ext cx="28803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/>
              <a:t>4.Gtest/Goni.mk</a:t>
            </a:r>
          </a:p>
        </p:txBody>
      </p:sp>
      <p:cxnSp>
        <p:nvCxnSpPr>
          <p:cNvPr id="12" name="直接箭头连接符 11"/>
          <p:cNvCxnSpPr/>
          <p:nvPr/>
        </p:nvCxnSpPr>
        <p:spPr>
          <a:xfrm>
            <a:off x="3851920" y="5949280"/>
            <a:ext cx="129614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内容占位符 2">
            <a:extLst>
              <a:ext uri="{FF2B5EF4-FFF2-40B4-BE49-F238E27FC236}">
                <a16:creationId xmlns="" xmlns:a16="http://schemas.microsoft.com/office/drawing/2014/main" id="{1E2709A3-B5DC-498B-9A7F-F35DFC26907C}"/>
              </a:ext>
            </a:extLst>
          </p:cNvPr>
          <p:cNvSpPr txBox="1">
            <a:spLocks/>
          </p:cNvSpPr>
          <p:nvPr/>
        </p:nvSpPr>
        <p:spPr>
          <a:xfrm>
            <a:off x="2339752" y="980728"/>
            <a:ext cx="4248472" cy="7920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3.6</a:t>
            </a:r>
            <a:r>
              <a:rPr kumimoji="0" lang="en-US" altLang="zh-CN" sz="2400" b="0" i="0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lang="en-US" altLang="zh-CN" sz="2400" dirty="0" err="1" smtClean="0">
                <a:solidFill>
                  <a:schemeClr val="bg1"/>
                </a:solidFill>
              </a:rPr>
              <a:t>Makefile</a:t>
            </a:r>
            <a:r>
              <a:rPr lang="zh-CN" altLang="en-US" sz="2400" dirty="0" smtClean="0">
                <a:solidFill>
                  <a:schemeClr val="bg1"/>
                </a:solidFill>
              </a:rPr>
              <a:t>和编译</a:t>
            </a:r>
            <a:endParaRPr kumimoji="0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100392" y="6381328"/>
            <a:ext cx="9361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 smtClean="0">
                <a:hlinkClick r:id="rId2" action="ppaction://hlinksldjump"/>
              </a:rPr>
              <a:t>返回目录</a:t>
            </a:r>
            <a:endParaRPr lang="zh-CN" altLang="en-US" sz="1000" dirty="0"/>
          </a:p>
        </p:txBody>
      </p:sp>
      <p:pic>
        <p:nvPicPr>
          <p:cNvPr id="13" name="图片 12" descr="Logo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236000" y="504000"/>
            <a:ext cx="1410750" cy="594000"/>
          </a:xfrm>
          <a:prstGeom prst="rect">
            <a:avLst/>
          </a:prstGeom>
        </p:spPr>
      </p:pic>
      <p:pic>
        <p:nvPicPr>
          <p:cNvPr id="15" name="图片 14" descr="iAutoLogo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52218" y="661035"/>
            <a:ext cx="2019582" cy="2476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27584" y="2348880"/>
            <a:ext cx="6768752" cy="4104456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altLang="zh-CN" sz="1400" dirty="0" smtClean="0"/>
              <a:t>5.</a:t>
            </a:r>
            <a:r>
              <a:rPr lang="zh-CN" altLang="en-US" sz="1400" dirty="0" smtClean="0"/>
              <a:t>一切准备就绪，按照手顺开始编译</a:t>
            </a:r>
            <a:endParaRPr lang="en-US" altLang="zh-CN" sz="1400" dirty="0" smtClean="0"/>
          </a:p>
          <a:p>
            <a:pPr>
              <a:buNone/>
            </a:pPr>
            <a:r>
              <a:rPr lang="en-US" altLang="zh-CN" sz="900" dirty="0" smtClean="0"/>
              <a:t>1</a:t>
            </a:r>
            <a:r>
              <a:rPr lang="zh-CN" altLang="en-US" sz="900" dirty="0" smtClean="0"/>
              <a:t>）</a:t>
            </a:r>
            <a:r>
              <a:rPr lang="en-US" altLang="zh-CN" sz="900" dirty="0" smtClean="0"/>
              <a:t> </a:t>
            </a:r>
            <a:r>
              <a:rPr lang="en-US" altLang="zh-CN" sz="900" dirty="0" err="1" smtClean="0"/>
              <a:t>sudo</a:t>
            </a:r>
            <a:r>
              <a:rPr lang="en-US" altLang="zh-CN" sz="900" dirty="0" smtClean="0"/>
              <a:t> apt install python-</a:t>
            </a:r>
            <a:r>
              <a:rPr lang="en-US" altLang="zh-CN" sz="900" dirty="0" err="1" smtClean="0"/>
              <a:t>setuptools</a:t>
            </a:r>
            <a:r>
              <a:rPr lang="en-US" altLang="zh-CN" sz="900" dirty="0" smtClean="0"/>
              <a:t>    </a:t>
            </a:r>
          </a:p>
          <a:p>
            <a:pPr>
              <a:buNone/>
            </a:pPr>
            <a:r>
              <a:rPr lang="en-US" altLang="zh-CN" sz="900" dirty="0" smtClean="0"/>
              <a:t>      </a:t>
            </a:r>
            <a:r>
              <a:rPr lang="en-US" altLang="zh-CN" sz="900" dirty="0" err="1" smtClean="0"/>
              <a:t>sudo</a:t>
            </a:r>
            <a:r>
              <a:rPr lang="en-US" altLang="zh-CN" sz="900" dirty="0" smtClean="0"/>
              <a:t> apt install python-pip    </a:t>
            </a:r>
          </a:p>
          <a:p>
            <a:pPr>
              <a:buNone/>
            </a:pPr>
            <a:r>
              <a:rPr lang="en-US" altLang="zh-CN" sz="900" dirty="0" smtClean="0"/>
              <a:t>      </a:t>
            </a:r>
            <a:r>
              <a:rPr lang="en-US" altLang="zh-CN" sz="900" dirty="0" err="1" smtClean="0"/>
              <a:t>sudo</a:t>
            </a:r>
            <a:r>
              <a:rPr lang="en-US" altLang="zh-CN" sz="900" dirty="0" smtClean="0"/>
              <a:t> apt install </a:t>
            </a:r>
            <a:r>
              <a:rPr lang="en-US" altLang="zh-CN" sz="900" dirty="0" err="1" smtClean="0"/>
              <a:t>gcovr</a:t>
            </a:r>
            <a:endParaRPr lang="en-US" altLang="zh-CN" sz="900" dirty="0" smtClean="0"/>
          </a:p>
          <a:p>
            <a:pPr>
              <a:buNone/>
            </a:pPr>
            <a:r>
              <a:rPr lang="en-US" altLang="zh-CN" sz="900" dirty="0" smtClean="0"/>
              <a:t>2</a:t>
            </a:r>
            <a:r>
              <a:rPr lang="zh-CN" altLang="en-US" sz="900" dirty="0" smtClean="0"/>
              <a:t>）</a:t>
            </a:r>
            <a:r>
              <a:rPr lang="en-US" altLang="zh-CN" sz="900" dirty="0" err="1" smtClean="0"/>
              <a:t>sudo</a:t>
            </a:r>
            <a:r>
              <a:rPr lang="en-US" altLang="zh-CN" sz="900" dirty="0" smtClean="0"/>
              <a:t> pip install </a:t>
            </a:r>
            <a:r>
              <a:rPr lang="en-US" altLang="zh-CN" sz="900" dirty="0" err="1" smtClean="0"/>
              <a:t>virtualenv</a:t>
            </a:r>
            <a:endParaRPr lang="en-US" altLang="zh-CN" sz="900" dirty="0" smtClean="0"/>
          </a:p>
          <a:p>
            <a:pPr>
              <a:buNone/>
            </a:pPr>
            <a:r>
              <a:rPr lang="en-US" altLang="zh-CN" sz="900" dirty="0" smtClean="0"/>
              <a:t>3</a:t>
            </a:r>
            <a:r>
              <a:rPr lang="zh-CN" altLang="en-US" sz="900" dirty="0" smtClean="0"/>
              <a:t>）</a:t>
            </a:r>
            <a:r>
              <a:rPr lang="en-US" altLang="zh-CN" sz="900" dirty="0" err="1" smtClean="0"/>
              <a:t>mkdir</a:t>
            </a:r>
            <a:r>
              <a:rPr lang="en-US" altLang="zh-CN" sz="900" dirty="0" smtClean="0"/>
              <a:t> </a:t>
            </a:r>
            <a:r>
              <a:rPr lang="en-US" altLang="zh-CN" sz="900" dirty="0" err="1" smtClean="0"/>
              <a:t>uttest</a:t>
            </a:r>
            <a:r>
              <a:rPr lang="en-US" altLang="zh-CN" sz="900" dirty="0" smtClean="0"/>
              <a:t>    </a:t>
            </a:r>
          </a:p>
          <a:p>
            <a:pPr>
              <a:buNone/>
            </a:pPr>
            <a:r>
              <a:rPr lang="en-US" altLang="zh-CN" sz="900" dirty="0" smtClean="0"/>
              <a:t>     </a:t>
            </a:r>
            <a:r>
              <a:rPr lang="en-US" altLang="zh-CN" sz="900" dirty="0" err="1" smtClean="0"/>
              <a:t>cd</a:t>
            </a:r>
            <a:r>
              <a:rPr lang="en-US" altLang="zh-CN" sz="900" dirty="0" smtClean="0"/>
              <a:t> </a:t>
            </a:r>
            <a:r>
              <a:rPr lang="en-US" altLang="zh-CN" sz="900" dirty="0" err="1" smtClean="0"/>
              <a:t>uttest</a:t>
            </a:r>
            <a:r>
              <a:rPr lang="en-US" altLang="zh-CN" sz="900" dirty="0" smtClean="0"/>
              <a:t>/   </a:t>
            </a:r>
          </a:p>
          <a:p>
            <a:pPr>
              <a:buNone/>
            </a:pPr>
            <a:r>
              <a:rPr lang="en-US" altLang="zh-CN" sz="900" dirty="0" smtClean="0"/>
              <a:t>      </a:t>
            </a:r>
            <a:r>
              <a:rPr lang="en-US" altLang="zh-CN" sz="900" dirty="0" err="1" smtClean="0"/>
              <a:t>virtualenv</a:t>
            </a:r>
            <a:r>
              <a:rPr lang="en-US" altLang="zh-CN" sz="900" dirty="0" smtClean="0"/>
              <a:t> </a:t>
            </a:r>
            <a:r>
              <a:rPr lang="en-US" altLang="zh-CN" sz="900" dirty="0" err="1" smtClean="0"/>
              <a:t>venv</a:t>
            </a:r>
            <a:r>
              <a:rPr lang="en-US" altLang="zh-CN" sz="900" dirty="0" smtClean="0"/>
              <a:t> --system-site-package  </a:t>
            </a:r>
          </a:p>
          <a:p>
            <a:pPr>
              <a:buNone/>
            </a:pPr>
            <a:r>
              <a:rPr lang="en-US" altLang="zh-CN" sz="900" dirty="0" smtClean="0"/>
              <a:t>     . </a:t>
            </a:r>
            <a:r>
              <a:rPr lang="en-US" altLang="zh-CN" sz="900" dirty="0" err="1" smtClean="0"/>
              <a:t>venv</a:t>
            </a:r>
            <a:r>
              <a:rPr lang="en-US" altLang="zh-CN" sz="900" dirty="0" smtClean="0"/>
              <a:t>/bin/activate</a:t>
            </a:r>
          </a:p>
          <a:p>
            <a:pPr>
              <a:buNone/>
            </a:pPr>
            <a:r>
              <a:rPr lang="en-US" altLang="zh-CN" sz="900" dirty="0" smtClean="0"/>
              <a:t>4</a:t>
            </a:r>
            <a:r>
              <a:rPr lang="zh-CN" altLang="en-US" sz="900" dirty="0" smtClean="0"/>
              <a:t>）</a:t>
            </a:r>
            <a:r>
              <a:rPr lang="en-US" altLang="zh-CN" sz="900" dirty="0" smtClean="0"/>
              <a:t>lunch full-eng    </a:t>
            </a:r>
          </a:p>
          <a:p>
            <a:pPr>
              <a:buNone/>
            </a:pPr>
            <a:r>
              <a:rPr lang="en-US" altLang="zh-CN" sz="900" dirty="0" smtClean="0"/>
              <a:t>      m -j4</a:t>
            </a:r>
          </a:p>
          <a:p>
            <a:pPr>
              <a:buNone/>
            </a:pPr>
            <a:endParaRPr lang="en-US" altLang="zh-CN" sz="900" dirty="0" smtClean="0"/>
          </a:p>
          <a:p>
            <a:pPr>
              <a:buNone/>
            </a:pPr>
            <a:r>
              <a:rPr lang="en-US" altLang="zh-CN" sz="900" dirty="0" smtClean="0"/>
              <a:t>5</a:t>
            </a:r>
            <a:r>
              <a:rPr lang="zh-CN" altLang="en-US" sz="900" dirty="0" smtClean="0"/>
              <a:t>）</a:t>
            </a:r>
            <a:r>
              <a:rPr lang="en-US" altLang="zh-CN" sz="900" dirty="0" smtClean="0"/>
              <a:t>BUILD_COV_INSTRUMENT=False make clean-</a:t>
            </a:r>
            <a:r>
              <a:rPr lang="en-US" altLang="zh-CN" sz="900" dirty="0" err="1" smtClean="0">
                <a:solidFill>
                  <a:srgbClr val="FF0000"/>
                </a:solidFill>
              </a:rPr>
              <a:t>gtstwfd</a:t>
            </a:r>
            <a:r>
              <a:rPr lang="en-US" altLang="zh-CN" sz="900" dirty="0" smtClean="0"/>
              <a:t> clean-</a:t>
            </a:r>
            <a:r>
              <a:rPr lang="en-US" altLang="zh-CN" sz="900" dirty="0" err="1" smtClean="0">
                <a:solidFill>
                  <a:srgbClr val="FF0000"/>
                </a:solidFill>
              </a:rPr>
              <a:t>libwfdTest</a:t>
            </a:r>
            <a:r>
              <a:rPr lang="en-US" altLang="zh-CN" sz="900" dirty="0" smtClean="0"/>
              <a:t> -j4    </a:t>
            </a:r>
          </a:p>
          <a:p>
            <a:pPr>
              <a:buNone/>
            </a:pPr>
            <a:r>
              <a:rPr lang="en-US" altLang="zh-CN" sz="900" dirty="0" smtClean="0"/>
              <a:t>      BUILD_COV_INSTRUMENT=True make </a:t>
            </a:r>
            <a:r>
              <a:rPr lang="en-US" altLang="zh-CN" sz="900" dirty="0" err="1" smtClean="0">
                <a:solidFill>
                  <a:srgbClr val="FF0000"/>
                </a:solidFill>
              </a:rPr>
              <a:t>gtstwfd</a:t>
            </a:r>
            <a:r>
              <a:rPr lang="en-US" altLang="zh-CN" sz="900" dirty="0" smtClean="0">
                <a:solidFill>
                  <a:srgbClr val="FF0000"/>
                </a:solidFill>
              </a:rPr>
              <a:t> </a:t>
            </a:r>
            <a:r>
              <a:rPr lang="en-US" altLang="zh-CN" sz="900" dirty="0" err="1" smtClean="0">
                <a:solidFill>
                  <a:srgbClr val="FF0000"/>
                </a:solidFill>
              </a:rPr>
              <a:t>libwfdTest</a:t>
            </a:r>
            <a:r>
              <a:rPr lang="en-US" altLang="zh-CN" sz="900" dirty="0" smtClean="0">
                <a:solidFill>
                  <a:srgbClr val="FF0000"/>
                </a:solidFill>
              </a:rPr>
              <a:t> </a:t>
            </a:r>
            <a:r>
              <a:rPr lang="en-US" altLang="zh-CN" sz="900" dirty="0" smtClean="0"/>
              <a:t>-j4</a:t>
            </a:r>
          </a:p>
          <a:p>
            <a:pPr>
              <a:buNone/>
            </a:pPr>
            <a:endParaRPr lang="en-US" altLang="zh-CN" sz="1400" dirty="0" smtClean="0"/>
          </a:p>
        </p:txBody>
      </p:sp>
      <p:cxnSp>
        <p:nvCxnSpPr>
          <p:cNvPr id="6" name="直接箭头连接符 5"/>
          <p:cNvCxnSpPr/>
          <p:nvPr/>
        </p:nvCxnSpPr>
        <p:spPr>
          <a:xfrm flipV="1">
            <a:off x="5076056" y="5301208"/>
            <a:ext cx="504056" cy="43204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860032" y="4797152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dirty="0" smtClean="0">
                <a:solidFill>
                  <a:srgbClr val="FF0000"/>
                </a:solidFill>
              </a:rPr>
              <a:t>标红部分每个模块参照</a:t>
            </a:r>
            <a:endParaRPr lang="en-US" altLang="zh-CN" sz="900" dirty="0" smtClean="0">
              <a:solidFill>
                <a:srgbClr val="FF0000"/>
              </a:solidFill>
            </a:endParaRPr>
          </a:p>
          <a:p>
            <a:r>
              <a:rPr lang="en-US" altLang="zh-CN" sz="900" dirty="0" smtClean="0">
                <a:solidFill>
                  <a:srgbClr val="FF0000"/>
                </a:solidFill>
              </a:rPr>
              <a:t>.</a:t>
            </a:r>
            <a:r>
              <a:rPr lang="en-US" altLang="zh-CN" sz="900" dirty="0" err="1" smtClean="0">
                <a:solidFill>
                  <a:srgbClr val="FF0000"/>
                </a:solidFill>
              </a:rPr>
              <a:t>ciconfig</a:t>
            </a:r>
            <a:r>
              <a:rPr lang="en-US" altLang="zh-CN" sz="900" dirty="0" smtClean="0">
                <a:solidFill>
                  <a:srgbClr val="FF0000"/>
                </a:solidFill>
              </a:rPr>
              <a:t>/</a:t>
            </a:r>
            <a:r>
              <a:rPr lang="en-US" altLang="zh-CN" sz="900" dirty="0" err="1" smtClean="0">
                <a:solidFill>
                  <a:srgbClr val="FF0000"/>
                </a:solidFill>
              </a:rPr>
              <a:t>UnitTest.yaml</a:t>
            </a:r>
            <a:endParaRPr lang="zh-CN" altLang="en-US" sz="900" dirty="0">
              <a:solidFill>
                <a:srgbClr val="FF0000"/>
              </a:solidFill>
            </a:endParaRPr>
          </a:p>
        </p:txBody>
      </p:sp>
      <p:pic>
        <p:nvPicPr>
          <p:cNvPr id="8" name="图片 7" descr="Screenshot from 2018-08-17 11-51-00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76056" y="3429000"/>
            <a:ext cx="2987626" cy="864096"/>
          </a:xfrm>
          <a:prstGeom prst="rect">
            <a:avLst/>
          </a:prstGeom>
        </p:spPr>
      </p:pic>
      <p:cxnSp>
        <p:nvCxnSpPr>
          <p:cNvPr id="10" name="直接箭头连接符 9"/>
          <p:cNvCxnSpPr/>
          <p:nvPr/>
        </p:nvCxnSpPr>
        <p:spPr>
          <a:xfrm flipV="1">
            <a:off x="5652120" y="4293096"/>
            <a:ext cx="504056" cy="43204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内容占位符 2">
            <a:extLst>
              <a:ext uri="{FF2B5EF4-FFF2-40B4-BE49-F238E27FC236}">
                <a16:creationId xmlns="" xmlns:a16="http://schemas.microsoft.com/office/drawing/2014/main" id="{1E2709A3-B5DC-498B-9A7F-F35DFC26907C}"/>
              </a:ext>
            </a:extLst>
          </p:cNvPr>
          <p:cNvSpPr txBox="1">
            <a:spLocks/>
          </p:cNvSpPr>
          <p:nvPr/>
        </p:nvSpPr>
        <p:spPr>
          <a:xfrm>
            <a:off x="2339752" y="980728"/>
            <a:ext cx="4248472" cy="7920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 algn="ctr">
              <a:spcBef>
                <a:spcPts val="1000"/>
              </a:spcBef>
              <a:buClr>
                <a:schemeClr val="accent1"/>
              </a:buClr>
              <a:buSzPct val="80000"/>
              <a:defRPr/>
            </a:pPr>
            <a:r>
              <a:rPr lang="en-US" altLang="zh-CN" sz="2400" dirty="0" smtClean="0">
                <a:solidFill>
                  <a:schemeClr val="bg1"/>
                </a:solidFill>
              </a:rPr>
              <a:t>3.6 </a:t>
            </a:r>
            <a:r>
              <a:rPr lang="en-US" altLang="zh-CN" sz="2400" dirty="0" err="1" smtClean="0">
                <a:solidFill>
                  <a:schemeClr val="bg1"/>
                </a:solidFill>
              </a:rPr>
              <a:t>Makefile</a:t>
            </a:r>
            <a:r>
              <a:rPr lang="zh-CN" altLang="en-US" sz="2400" dirty="0" smtClean="0">
                <a:solidFill>
                  <a:schemeClr val="bg1"/>
                </a:solidFill>
              </a:rPr>
              <a:t>和编译</a:t>
            </a:r>
            <a:endParaRPr lang="en-US" altLang="zh-CN" sz="2400" dirty="0" smtClean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100392" y="6381328"/>
            <a:ext cx="9361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 smtClean="0">
                <a:hlinkClick r:id="rId3" action="ppaction://hlinksldjump"/>
              </a:rPr>
              <a:t>返回目录</a:t>
            </a:r>
            <a:endParaRPr lang="zh-CN" altLang="en-US" sz="1000" dirty="0"/>
          </a:p>
        </p:txBody>
      </p:sp>
      <p:pic>
        <p:nvPicPr>
          <p:cNvPr id="11" name="图片 10" descr="Logo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236000" y="504000"/>
            <a:ext cx="1410750" cy="594000"/>
          </a:xfrm>
          <a:prstGeom prst="rect">
            <a:avLst/>
          </a:prstGeom>
        </p:spPr>
      </p:pic>
      <p:pic>
        <p:nvPicPr>
          <p:cNvPr id="12" name="图片 11" descr="iAutoLogo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52218" y="661035"/>
            <a:ext cx="2019582" cy="2476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27584" y="2276872"/>
            <a:ext cx="7560840" cy="4752528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altLang="zh-CN" sz="1000" dirty="0" smtClean="0"/>
              <a:t>6</a:t>
            </a:r>
            <a:r>
              <a:rPr lang="zh-CN" altLang="en-US" sz="1000" dirty="0" smtClean="0"/>
              <a:t>）启动模拟器：</a:t>
            </a:r>
            <a:endParaRPr lang="en-US" altLang="zh-CN" sz="1000" dirty="0" smtClean="0"/>
          </a:p>
          <a:p>
            <a:pPr>
              <a:buNone/>
            </a:pPr>
            <a:r>
              <a:rPr lang="en-US" altLang="zh-CN" sz="800" dirty="0" smtClean="0"/>
              <a:t>      out/host/linux-x86/bin/emulator-arm -kernel </a:t>
            </a:r>
            <a:r>
              <a:rPr lang="en-US" altLang="zh-CN" sz="800" dirty="0" err="1" smtClean="0"/>
              <a:t>prebuilts</a:t>
            </a:r>
            <a:r>
              <a:rPr lang="en-US" altLang="zh-CN" sz="800" dirty="0" smtClean="0"/>
              <a:t>/</a:t>
            </a:r>
            <a:r>
              <a:rPr lang="en-US" altLang="zh-CN" sz="800" dirty="0" err="1" smtClean="0"/>
              <a:t>qemu</a:t>
            </a:r>
            <a:r>
              <a:rPr lang="en-US" altLang="zh-CN" sz="800" dirty="0" smtClean="0"/>
              <a:t>-kernel/arm/kernel-qemu-armv7 -system /home/lisiyu/</a:t>
            </a:r>
            <a:r>
              <a:rPr lang="en-US" altLang="zh-CN" sz="800" dirty="0" err="1" smtClean="0"/>
              <a:t>WorkSpace</a:t>
            </a:r>
            <a:r>
              <a:rPr lang="en-US" altLang="zh-CN" sz="800" dirty="0" smtClean="0"/>
              <a:t>/18HPM_master/out/target/product/generic/system.img -</a:t>
            </a:r>
            <a:r>
              <a:rPr lang="en-US" altLang="zh-CN" sz="800" dirty="0" err="1" smtClean="0"/>
              <a:t>ramdisk</a:t>
            </a:r>
            <a:r>
              <a:rPr lang="en-US" altLang="zh-CN" sz="800" dirty="0" smtClean="0"/>
              <a:t> /home/lisiyu/</a:t>
            </a:r>
            <a:r>
              <a:rPr lang="en-US" altLang="zh-CN" sz="800" dirty="0" err="1" smtClean="0"/>
              <a:t>WorkSpace</a:t>
            </a:r>
            <a:r>
              <a:rPr lang="en-US" altLang="zh-CN" sz="800" dirty="0" smtClean="0"/>
              <a:t>/18HPM_master/out/target/product/generic/ramdisk.img -</a:t>
            </a:r>
            <a:r>
              <a:rPr lang="en-US" altLang="zh-CN" sz="800" dirty="0" err="1" smtClean="0"/>
              <a:t>nocache</a:t>
            </a:r>
            <a:r>
              <a:rPr lang="en-US" altLang="zh-CN" sz="800" dirty="0" smtClean="0"/>
              <a:t> -show-kernel –shell</a:t>
            </a:r>
          </a:p>
          <a:p>
            <a:pPr>
              <a:buNone/>
            </a:pPr>
            <a:r>
              <a:rPr lang="en-US" altLang="zh-CN" sz="800" dirty="0" smtClean="0"/>
              <a:t>7</a:t>
            </a:r>
            <a:r>
              <a:rPr lang="zh-CN" altLang="en-US" sz="800" dirty="0" smtClean="0"/>
              <a:t>）</a:t>
            </a:r>
            <a:r>
              <a:rPr lang="en-US" altLang="zh-CN" sz="800" dirty="0" smtClean="0"/>
              <a:t>Push</a:t>
            </a:r>
            <a:r>
              <a:rPr lang="zh-CN" altLang="en-US" sz="800" dirty="0" smtClean="0"/>
              <a:t>到模拟器：</a:t>
            </a:r>
            <a:endParaRPr lang="en-US" altLang="zh-CN" sz="800" dirty="0" smtClean="0"/>
          </a:p>
          <a:p>
            <a:pPr>
              <a:buNone/>
            </a:pPr>
            <a:r>
              <a:rPr lang="en-US" altLang="zh-CN" sz="800" dirty="0" smtClean="0"/>
              <a:t>	</a:t>
            </a:r>
            <a:r>
              <a:rPr lang="en-US" altLang="zh-CN" sz="800" dirty="0" err="1" smtClean="0"/>
              <a:t>adb</a:t>
            </a:r>
            <a:r>
              <a:rPr lang="en-US" altLang="zh-CN" sz="800" dirty="0" smtClean="0"/>
              <a:t> -s emulator-5554 push out/target/product/generic/symbols/system/bin/</a:t>
            </a:r>
            <a:r>
              <a:rPr lang="en-US" altLang="zh-CN" sz="800" dirty="0" err="1" smtClean="0"/>
              <a:t>gtstwfd</a:t>
            </a:r>
            <a:r>
              <a:rPr lang="en-US" altLang="zh-CN" sz="800" dirty="0" smtClean="0"/>
              <a:t> /data/bin/</a:t>
            </a:r>
            <a:r>
              <a:rPr lang="en-US" altLang="zh-CN" sz="800" dirty="0" err="1" smtClean="0"/>
              <a:t>gtstwfd</a:t>
            </a:r>
            <a:r>
              <a:rPr lang="en-US" altLang="zh-CN" sz="800" dirty="0" smtClean="0"/>
              <a:t>    </a:t>
            </a:r>
          </a:p>
          <a:p>
            <a:pPr>
              <a:buNone/>
            </a:pPr>
            <a:r>
              <a:rPr lang="en-US" altLang="zh-CN" sz="800" dirty="0" smtClean="0"/>
              <a:t>	</a:t>
            </a:r>
            <a:r>
              <a:rPr lang="en-US" altLang="zh-CN" sz="800" dirty="0" err="1" smtClean="0"/>
              <a:t>adb</a:t>
            </a:r>
            <a:r>
              <a:rPr lang="en-US" altLang="zh-CN" sz="800" dirty="0" smtClean="0"/>
              <a:t> -s emulator-5554 push out/target/product/generic/symbols/system/lib/</a:t>
            </a:r>
            <a:r>
              <a:rPr lang="en-US" altLang="zh-CN" sz="800" dirty="0" err="1" smtClean="0"/>
              <a:t>libwfdTest.so</a:t>
            </a:r>
            <a:r>
              <a:rPr lang="en-US" altLang="zh-CN" sz="800" dirty="0" smtClean="0"/>
              <a:t> /data/lib/</a:t>
            </a:r>
            <a:r>
              <a:rPr lang="en-US" altLang="zh-CN" sz="800" dirty="0" err="1" smtClean="0"/>
              <a:t>libwfdTest.so</a:t>
            </a:r>
            <a:endParaRPr lang="en-US" altLang="zh-CN" sz="800" dirty="0" smtClean="0"/>
          </a:p>
          <a:p>
            <a:pPr>
              <a:buNone/>
            </a:pPr>
            <a:r>
              <a:rPr lang="en-US" altLang="zh-CN" sz="800" dirty="0" smtClean="0"/>
              <a:t>8</a:t>
            </a:r>
            <a:r>
              <a:rPr lang="zh-CN" altLang="en-US" sz="800" dirty="0" smtClean="0"/>
              <a:t>）模拟器中执行</a:t>
            </a:r>
            <a:r>
              <a:rPr lang="en-US" altLang="zh-CN" sz="800" dirty="0" err="1" smtClean="0"/>
              <a:t>gtstwfd</a:t>
            </a:r>
            <a:r>
              <a:rPr lang="zh-CN" altLang="en-US" sz="800" dirty="0" smtClean="0"/>
              <a:t>：</a:t>
            </a:r>
            <a:endParaRPr lang="en-US" altLang="zh-CN" sz="800" dirty="0" smtClean="0"/>
          </a:p>
          <a:p>
            <a:pPr>
              <a:buNone/>
            </a:pPr>
            <a:r>
              <a:rPr lang="en-US" altLang="zh-CN" sz="800" dirty="0" smtClean="0"/>
              <a:t>	LD_LIBRARY_PATH=/data/lib:/lib:/system/lib:/</a:t>
            </a:r>
            <a:r>
              <a:rPr lang="en-US" altLang="zh-CN" sz="800" dirty="0" err="1" smtClean="0"/>
              <a:t>usr</a:t>
            </a:r>
            <a:r>
              <a:rPr lang="en-US" altLang="zh-CN" sz="800" dirty="0" smtClean="0"/>
              <a:t>/lib/qt/lib PATH=/data/bin:/system/</a:t>
            </a:r>
            <a:r>
              <a:rPr lang="en-US" altLang="zh-CN" sz="800" dirty="0" err="1" smtClean="0"/>
              <a:t>xbin</a:t>
            </a:r>
            <a:r>
              <a:rPr lang="en-US" altLang="zh-CN" sz="800" dirty="0" smtClean="0"/>
              <a:t>:/</a:t>
            </a:r>
            <a:r>
              <a:rPr lang="en-US" altLang="zh-CN" sz="800" dirty="0" err="1" smtClean="0"/>
              <a:t>sbin</a:t>
            </a:r>
            <a:r>
              <a:rPr lang="en-US" altLang="zh-CN" sz="800" dirty="0" smtClean="0"/>
              <a:t>:/bin:/system/bin:/</a:t>
            </a:r>
            <a:r>
              <a:rPr lang="en-US" altLang="zh-CN" sz="800" dirty="0" err="1" smtClean="0"/>
              <a:t>usr</a:t>
            </a:r>
            <a:r>
              <a:rPr lang="en-US" altLang="zh-CN" sz="800" dirty="0" smtClean="0"/>
              <a:t>/</a:t>
            </a:r>
            <a:r>
              <a:rPr lang="en-US" altLang="zh-CN" sz="800" dirty="0" err="1" smtClean="0"/>
              <a:t>sbin</a:t>
            </a:r>
            <a:r>
              <a:rPr lang="en-US" altLang="zh-CN" sz="800" dirty="0" smtClean="0"/>
              <a:t>:/</a:t>
            </a:r>
            <a:r>
              <a:rPr lang="en-US" altLang="zh-CN" sz="800" dirty="0" err="1" smtClean="0"/>
              <a:t>usr</a:t>
            </a:r>
            <a:r>
              <a:rPr lang="en-US" altLang="zh-CN" sz="800" dirty="0" smtClean="0"/>
              <a:t>/lib/qt/bin </a:t>
            </a:r>
            <a:r>
              <a:rPr lang="en-US" altLang="zh-CN" sz="800" dirty="0" err="1" smtClean="0"/>
              <a:t>gtstwfd</a:t>
            </a:r>
            <a:r>
              <a:rPr lang="en-US" altLang="zh-CN" sz="800" dirty="0" smtClean="0"/>
              <a:t> --</a:t>
            </a:r>
            <a:r>
              <a:rPr lang="en-US" altLang="zh-CN" sz="800" dirty="0" err="1" smtClean="0"/>
              <a:t>gtest_output</a:t>
            </a:r>
            <a:r>
              <a:rPr lang="en-US" altLang="zh-CN" sz="800" dirty="0" smtClean="0"/>
              <a:t>=xml:/data/test-result-gtstwfd.xml</a:t>
            </a:r>
          </a:p>
          <a:p>
            <a:pPr>
              <a:buNone/>
            </a:pPr>
            <a:r>
              <a:rPr lang="en-US" altLang="zh-CN" sz="800" dirty="0" smtClean="0"/>
              <a:t>	</a:t>
            </a:r>
            <a:r>
              <a:rPr lang="zh-CN" altLang="en-US" sz="800" dirty="0" smtClean="0"/>
              <a:t>执行结果如下：</a:t>
            </a:r>
            <a:endParaRPr lang="zh-CN" altLang="en-US" sz="800" dirty="0"/>
          </a:p>
        </p:txBody>
      </p:sp>
      <p:pic>
        <p:nvPicPr>
          <p:cNvPr id="5" name="图片 4" descr="Screenshot from 2018-08-17 14-53-30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59632" y="4725144"/>
            <a:ext cx="4320480" cy="1402320"/>
          </a:xfrm>
          <a:prstGeom prst="rect">
            <a:avLst/>
          </a:prstGeom>
        </p:spPr>
      </p:pic>
      <p:sp>
        <p:nvSpPr>
          <p:cNvPr id="6" name="内容占位符 2">
            <a:extLst>
              <a:ext uri="{FF2B5EF4-FFF2-40B4-BE49-F238E27FC236}">
                <a16:creationId xmlns="" xmlns:a16="http://schemas.microsoft.com/office/drawing/2014/main" id="{1E2709A3-B5DC-498B-9A7F-F35DFC26907C}"/>
              </a:ext>
            </a:extLst>
          </p:cNvPr>
          <p:cNvSpPr txBox="1">
            <a:spLocks/>
          </p:cNvSpPr>
          <p:nvPr/>
        </p:nvSpPr>
        <p:spPr>
          <a:xfrm>
            <a:off x="2339752" y="980728"/>
            <a:ext cx="4248472" cy="7920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3.7</a:t>
            </a:r>
            <a:r>
              <a:rPr kumimoji="0" lang="en-US" altLang="zh-CN" sz="2400" b="0" i="0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zh-CN" altLang="en-US" sz="2400" b="0" i="0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覆盖率生成手顺</a:t>
            </a:r>
            <a:endParaRPr kumimoji="0" lang="en-US" altLang="zh-CN" sz="24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100392" y="6381328"/>
            <a:ext cx="9361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 smtClean="0">
                <a:hlinkClick r:id="rId3" action="ppaction://hlinksldjump"/>
              </a:rPr>
              <a:t>返回目录</a:t>
            </a:r>
            <a:endParaRPr lang="zh-CN" altLang="en-US" sz="1000" dirty="0"/>
          </a:p>
        </p:txBody>
      </p:sp>
      <p:pic>
        <p:nvPicPr>
          <p:cNvPr id="8" name="图片 7" descr="Logo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236000" y="504000"/>
            <a:ext cx="1410750" cy="594000"/>
          </a:xfrm>
          <a:prstGeom prst="rect">
            <a:avLst/>
          </a:prstGeom>
        </p:spPr>
      </p:pic>
      <p:pic>
        <p:nvPicPr>
          <p:cNvPr id="9" name="图片 8" descr="iAutoLogo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52218" y="661035"/>
            <a:ext cx="2019582" cy="2476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64382" y="2489200"/>
            <a:ext cx="6947978" cy="382012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altLang="zh-CN" sz="800" dirty="0" smtClean="0"/>
              <a:t>Pull</a:t>
            </a:r>
            <a:r>
              <a:rPr lang="zh-CN" altLang="en-US" sz="800" dirty="0" smtClean="0"/>
              <a:t>到工程中：</a:t>
            </a:r>
            <a:endParaRPr lang="en-US" altLang="zh-CN" sz="800" dirty="0" smtClean="0"/>
          </a:p>
          <a:p>
            <a:pPr>
              <a:buNone/>
            </a:pPr>
            <a:r>
              <a:rPr lang="en-US" altLang="zh-CN" sz="800" dirty="0" smtClean="0"/>
              <a:t>	</a:t>
            </a:r>
            <a:r>
              <a:rPr lang="en-US" altLang="zh-CN" sz="800" dirty="0" err="1" smtClean="0"/>
              <a:t>adb</a:t>
            </a:r>
            <a:r>
              <a:rPr lang="en-US" altLang="zh-CN" sz="800" dirty="0" smtClean="0"/>
              <a:t> -s emulator-5554 pull /data/test-result-gtstwfd.xml </a:t>
            </a:r>
            <a:r>
              <a:rPr lang="en-US" altLang="zh-CN" sz="800" dirty="0" err="1" smtClean="0"/>
              <a:t>test_result</a:t>
            </a:r>
            <a:r>
              <a:rPr lang="en-US" altLang="zh-CN" sz="800" dirty="0" smtClean="0"/>
              <a:t>/</a:t>
            </a:r>
            <a:r>
              <a:rPr lang="en-US" altLang="zh-CN" sz="800" dirty="0" err="1" smtClean="0"/>
              <a:t>service_wfd</a:t>
            </a:r>
            <a:r>
              <a:rPr lang="en-US" altLang="zh-CN" sz="800" dirty="0" smtClean="0"/>
              <a:t>/test-result-gtstwfd.xml    </a:t>
            </a:r>
          </a:p>
          <a:p>
            <a:pPr>
              <a:buNone/>
            </a:pPr>
            <a:r>
              <a:rPr lang="en-US" altLang="zh-CN" sz="800" dirty="0" smtClean="0"/>
              <a:t>	</a:t>
            </a:r>
            <a:r>
              <a:rPr lang="en-US" altLang="zh-CN" sz="800" dirty="0" err="1" smtClean="0"/>
              <a:t>adb</a:t>
            </a:r>
            <a:r>
              <a:rPr lang="en-US" altLang="zh-CN" sz="800" dirty="0" smtClean="0"/>
              <a:t> -s emulator-5554 pull /data/local/</a:t>
            </a:r>
            <a:r>
              <a:rPr lang="en-US" altLang="zh-CN" sz="800" dirty="0" err="1" smtClean="0"/>
              <a:t>tmp</a:t>
            </a:r>
            <a:r>
              <a:rPr lang="en-US" altLang="zh-CN" sz="800" dirty="0" smtClean="0"/>
              <a:t>/profile/out/target/product/generic/</a:t>
            </a:r>
            <a:r>
              <a:rPr lang="en-US" altLang="zh-CN" sz="800" dirty="0" err="1" smtClean="0"/>
              <a:t>obj</a:t>
            </a:r>
            <a:r>
              <a:rPr lang="en-US" altLang="zh-CN" sz="800" dirty="0" smtClean="0"/>
              <a:t>/SHARED_LIBRARIES/</a:t>
            </a:r>
            <a:r>
              <a:rPr lang="en-US" altLang="zh-CN" sz="800" dirty="0" err="1" smtClean="0"/>
              <a:t>libwfdTest_intermediates</a:t>
            </a:r>
            <a:r>
              <a:rPr lang="en-US" altLang="zh-CN" sz="800" dirty="0" smtClean="0"/>
              <a:t> out/target/product/generic/</a:t>
            </a:r>
            <a:r>
              <a:rPr lang="en-US" altLang="zh-CN" sz="800" dirty="0" err="1" smtClean="0"/>
              <a:t>obj</a:t>
            </a:r>
            <a:r>
              <a:rPr lang="en-US" altLang="zh-CN" sz="800" dirty="0" smtClean="0"/>
              <a:t>/SHARED_LIBRARIES/</a:t>
            </a:r>
            <a:r>
              <a:rPr lang="en-US" altLang="zh-CN" sz="800" dirty="0" err="1" smtClean="0"/>
              <a:t>libwfdTest_intermediates</a:t>
            </a:r>
            <a:r>
              <a:rPr lang="en-US" altLang="zh-CN" sz="800" dirty="0" smtClean="0"/>
              <a:t>    </a:t>
            </a:r>
          </a:p>
          <a:p>
            <a:pPr>
              <a:buNone/>
            </a:pPr>
            <a:r>
              <a:rPr lang="en-US" altLang="zh-CN" sz="800" dirty="0" smtClean="0"/>
              <a:t>	</a:t>
            </a:r>
            <a:r>
              <a:rPr lang="en-US" altLang="zh-CN" sz="800" dirty="0" err="1" smtClean="0"/>
              <a:t>adb</a:t>
            </a:r>
            <a:r>
              <a:rPr lang="en-US" altLang="zh-CN" sz="800" dirty="0" smtClean="0"/>
              <a:t> -s emulator-5554 pull /data/local/</a:t>
            </a:r>
            <a:r>
              <a:rPr lang="en-US" altLang="zh-CN" sz="800" dirty="0" err="1" smtClean="0"/>
              <a:t>tmp</a:t>
            </a:r>
            <a:r>
              <a:rPr lang="en-US" altLang="zh-CN" sz="800" dirty="0" smtClean="0"/>
              <a:t>/profile/out/target/product/generic/</a:t>
            </a:r>
            <a:r>
              <a:rPr lang="en-US" altLang="zh-CN" sz="800" dirty="0" err="1" smtClean="0"/>
              <a:t>obj</a:t>
            </a:r>
            <a:r>
              <a:rPr lang="en-US" altLang="zh-CN" sz="800" dirty="0" smtClean="0"/>
              <a:t>/EXECUTABLES/</a:t>
            </a:r>
            <a:r>
              <a:rPr lang="en-US" altLang="zh-CN" sz="800" dirty="0" err="1" smtClean="0"/>
              <a:t>gtstwfd_intermediates</a:t>
            </a:r>
            <a:r>
              <a:rPr lang="en-US" altLang="zh-CN" sz="800" dirty="0" smtClean="0"/>
              <a:t> out/target/product/generic/</a:t>
            </a:r>
            <a:r>
              <a:rPr lang="en-US" altLang="zh-CN" sz="800" dirty="0" err="1" smtClean="0"/>
              <a:t>obj</a:t>
            </a:r>
            <a:r>
              <a:rPr lang="en-US" altLang="zh-CN" sz="800" dirty="0" smtClean="0"/>
              <a:t>/EXECUTABLES/</a:t>
            </a:r>
            <a:r>
              <a:rPr lang="en-US" altLang="zh-CN" sz="800" dirty="0" err="1" smtClean="0"/>
              <a:t>gtstwfd_intermediates</a:t>
            </a:r>
            <a:endParaRPr lang="en-US" altLang="zh-CN" sz="800" dirty="0" smtClean="0"/>
          </a:p>
          <a:p>
            <a:pPr>
              <a:buNone/>
            </a:pPr>
            <a:r>
              <a:rPr lang="zh-CN" altLang="en-US" sz="800" dirty="0" smtClean="0"/>
              <a:t>生成覆盖率：</a:t>
            </a:r>
            <a:endParaRPr lang="en-US" altLang="zh-CN" sz="800" dirty="0" smtClean="0"/>
          </a:p>
          <a:p>
            <a:pPr>
              <a:buNone/>
            </a:pPr>
            <a:r>
              <a:rPr lang="en-US" altLang="zh-CN" sz="800" dirty="0" smtClean="0"/>
              <a:t>	cp -r out/target/product/generic/</a:t>
            </a:r>
            <a:r>
              <a:rPr lang="en-US" altLang="zh-CN" sz="800" dirty="0" err="1" smtClean="0"/>
              <a:t>obj</a:t>
            </a:r>
            <a:r>
              <a:rPr lang="en-US" altLang="zh-CN" sz="800" dirty="0" smtClean="0"/>
              <a:t>/SHARED_LIBRARIES/</a:t>
            </a:r>
            <a:r>
              <a:rPr lang="en-US" altLang="zh-CN" sz="800" dirty="0" err="1" smtClean="0"/>
              <a:t>libwfdTest_intermediates</a:t>
            </a:r>
            <a:r>
              <a:rPr lang="en-US" altLang="zh-CN" sz="800" dirty="0" smtClean="0"/>
              <a:t>/. frameworks/service/</a:t>
            </a:r>
            <a:r>
              <a:rPr lang="en-US" altLang="zh-CN" sz="800" dirty="0" err="1" smtClean="0"/>
              <a:t>miracastservice</a:t>
            </a:r>
            <a:r>
              <a:rPr lang="en-US" altLang="zh-CN" sz="800" dirty="0" smtClean="0"/>
              <a:t>    </a:t>
            </a:r>
          </a:p>
          <a:p>
            <a:pPr>
              <a:buNone/>
            </a:pPr>
            <a:r>
              <a:rPr lang="en-US" altLang="zh-CN" sz="800" dirty="0" smtClean="0"/>
              <a:t>	cp -r out/target/product/generic/</a:t>
            </a:r>
            <a:r>
              <a:rPr lang="en-US" altLang="zh-CN" sz="800" dirty="0" err="1" smtClean="0"/>
              <a:t>obj</a:t>
            </a:r>
            <a:r>
              <a:rPr lang="en-US" altLang="zh-CN" sz="800" dirty="0" smtClean="0"/>
              <a:t>/EXECUTABLES/</a:t>
            </a:r>
            <a:r>
              <a:rPr lang="en-US" altLang="zh-CN" sz="800" dirty="0" err="1" smtClean="0"/>
              <a:t>gtstwfd_intermediates</a:t>
            </a:r>
            <a:r>
              <a:rPr lang="en-US" altLang="zh-CN" sz="800" dirty="0" smtClean="0"/>
              <a:t>/. frameworks/service/</a:t>
            </a:r>
            <a:r>
              <a:rPr lang="en-US" altLang="zh-CN" sz="800" dirty="0" err="1" smtClean="0"/>
              <a:t>miracastservice</a:t>
            </a:r>
            <a:endParaRPr lang="en-US" altLang="zh-CN" sz="800" dirty="0" smtClean="0"/>
          </a:p>
          <a:p>
            <a:pPr>
              <a:buNone/>
            </a:pPr>
            <a:r>
              <a:rPr lang="en-US" altLang="zh-CN" sz="800" dirty="0" smtClean="0"/>
              <a:t>	</a:t>
            </a:r>
            <a:r>
              <a:rPr lang="en-US" altLang="zh-CN" sz="800" dirty="0" err="1" smtClean="0"/>
              <a:t>gcovr</a:t>
            </a:r>
            <a:r>
              <a:rPr lang="en-US" altLang="zh-CN" sz="800" dirty="0" smtClean="0"/>
              <a:t> --</a:t>
            </a:r>
            <a:r>
              <a:rPr lang="en-US" altLang="zh-CN" sz="800" dirty="0" err="1" smtClean="0"/>
              <a:t>gcov</a:t>
            </a:r>
            <a:r>
              <a:rPr lang="en-US" altLang="zh-CN" sz="800" dirty="0" smtClean="0"/>
              <a:t>-executable=/home/lisiyu/</a:t>
            </a:r>
            <a:r>
              <a:rPr lang="en-US" altLang="zh-CN" sz="800" dirty="0" err="1" smtClean="0"/>
              <a:t>WorkSpace</a:t>
            </a:r>
            <a:r>
              <a:rPr lang="en-US" altLang="zh-CN" sz="800" dirty="0" smtClean="0"/>
              <a:t>/18HPM_master/</a:t>
            </a:r>
            <a:r>
              <a:rPr lang="en-US" altLang="zh-CN" sz="800" dirty="0" err="1" smtClean="0"/>
              <a:t>prebuilts</a:t>
            </a:r>
            <a:r>
              <a:rPr lang="en-US" altLang="zh-CN" sz="800" dirty="0" smtClean="0"/>
              <a:t>/</a:t>
            </a:r>
            <a:r>
              <a:rPr lang="en-US" altLang="zh-CN" sz="800" dirty="0" err="1" smtClean="0"/>
              <a:t>gcc</a:t>
            </a:r>
            <a:r>
              <a:rPr lang="en-US" altLang="zh-CN" sz="800" dirty="0" smtClean="0"/>
              <a:t>/linux-x86/arm/arm-linux-androideabi-4.6/bin/arm-</a:t>
            </a:r>
            <a:r>
              <a:rPr lang="en-US" altLang="zh-CN" sz="800" dirty="0" err="1" smtClean="0"/>
              <a:t>linux</a:t>
            </a:r>
            <a:r>
              <a:rPr lang="en-US" altLang="zh-CN" sz="800" dirty="0" smtClean="0"/>
              <a:t>-</a:t>
            </a:r>
            <a:r>
              <a:rPr lang="en-US" altLang="zh-CN" sz="800" dirty="0" err="1" smtClean="0"/>
              <a:t>androideabi</a:t>
            </a:r>
            <a:r>
              <a:rPr lang="en-US" altLang="zh-CN" sz="800" dirty="0" smtClean="0"/>
              <a:t>-</a:t>
            </a:r>
            <a:r>
              <a:rPr lang="en-US" altLang="zh-CN" sz="800" dirty="0" err="1" smtClean="0"/>
              <a:t>gcov</a:t>
            </a:r>
            <a:r>
              <a:rPr lang="en-US" altLang="zh-CN" sz="800" dirty="0" smtClean="0"/>
              <a:t> --root=frameworks/service/</a:t>
            </a:r>
            <a:r>
              <a:rPr lang="en-US" altLang="zh-CN" sz="800" dirty="0" err="1" smtClean="0"/>
              <a:t>miracastservice</a:t>
            </a:r>
            <a:r>
              <a:rPr lang="en-US" altLang="zh-CN" sz="800" dirty="0" smtClean="0"/>
              <a:t> --exclude=.*tests.* -s --xml-pretty --output=</a:t>
            </a:r>
            <a:r>
              <a:rPr lang="en-US" altLang="zh-CN" sz="800" dirty="0" err="1" smtClean="0"/>
              <a:t>test_result</a:t>
            </a:r>
            <a:r>
              <a:rPr lang="en-US" altLang="zh-CN" sz="800" dirty="0" smtClean="0"/>
              <a:t>/test-gcov-miracastservice.xml   </a:t>
            </a:r>
          </a:p>
          <a:p>
            <a:pPr>
              <a:buNone/>
            </a:pPr>
            <a:r>
              <a:rPr lang="en-US" altLang="zh-CN" sz="800" dirty="0" smtClean="0"/>
              <a:t>	 </a:t>
            </a:r>
            <a:r>
              <a:rPr lang="en-US" altLang="zh-CN" sz="800" dirty="0" err="1" smtClean="0"/>
              <a:t>gcovr</a:t>
            </a:r>
            <a:r>
              <a:rPr lang="en-US" altLang="zh-CN" sz="800" dirty="0" smtClean="0"/>
              <a:t> --</a:t>
            </a:r>
            <a:r>
              <a:rPr lang="en-US" altLang="zh-CN" sz="800" dirty="0" err="1" smtClean="0"/>
              <a:t>gcov</a:t>
            </a:r>
            <a:r>
              <a:rPr lang="en-US" altLang="zh-CN" sz="800" dirty="0" smtClean="0"/>
              <a:t>-executable=/home/lisiyu/</a:t>
            </a:r>
            <a:r>
              <a:rPr lang="en-US" altLang="zh-CN" sz="800" dirty="0" err="1" smtClean="0"/>
              <a:t>WorkSpace</a:t>
            </a:r>
            <a:r>
              <a:rPr lang="en-US" altLang="zh-CN" sz="800" dirty="0" smtClean="0"/>
              <a:t>/18HPM_master/</a:t>
            </a:r>
            <a:r>
              <a:rPr lang="en-US" altLang="zh-CN" sz="800" dirty="0" err="1" smtClean="0"/>
              <a:t>prebuilts</a:t>
            </a:r>
            <a:r>
              <a:rPr lang="en-US" altLang="zh-CN" sz="800" dirty="0" smtClean="0"/>
              <a:t>/</a:t>
            </a:r>
            <a:r>
              <a:rPr lang="en-US" altLang="zh-CN" sz="800" dirty="0" err="1" smtClean="0"/>
              <a:t>gcc</a:t>
            </a:r>
            <a:r>
              <a:rPr lang="en-US" altLang="zh-CN" sz="800" dirty="0" smtClean="0"/>
              <a:t>/linux-x86/arm/arm-linux-androideabi-4.6/bin/arm-</a:t>
            </a:r>
            <a:r>
              <a:rPr lang="en-US" altLang="zh-CN" sz="800" dirty="0" err="1" smtClean="0"/>
              <a:t>linux</a:t>
            </a:r>
            <a:r>
              <a:rPr lang="en-US" altLang="zh-CN" sz="800" dirty="0" smtClean="0"/>
              <a:t>-</a:t>
            </a:r>
            <a:r>
              <a:rPr lang="en-US" altLang="zh-CN" sz="800" dirty="0" err="1" smtClean="0"/>
              <a:t>androideabi</a:t>
            </a:r>
            <a:r>
              <a:rPr lang="en-US" altLang="zh-CN" sz="800" dirty="0" smtClean="0"/>
              <a:t>-</a:t>
            </a:r>
            <a:r>
              <a:rPr lang="en-US" altLang="zh-CN" sz="800" dirty="0" err="1" smtClean="0"/>
              <a:t>gcov</a:t>
            </a:r>
            <a:r>
              <a:rPr lang="en-US" altLang="zh-CN" sz="800" dirty="0" smtClean="0"/>
              <a:t> --root=frameworks/service/</a:t>
            </a:r>
            <a:r>
              <a:rPr lang="en-US" altLang="zh-CN" sz="800" dirty="0" err="1" smtClean="0"/>
              <a:t>miracastservice</a:t>
            </a:r>
            <a:r>
              <a:rPr lang="en-US" altLang="zh-CN" sz="800" dirty="0" smtClean="0"/>
              <a:t>/ --exclude=.*tests.* -s --xml-pretty --output=</a:t>
            </a:r>
            <a:r>
              <a:rPr lang="en-US" altLang="zh-CN" sz="800" dirty="0" err="1" smtClean="0"/>
              <a:t>test_result</a:t>
            </a:r>
            <a:r>
              <a:rPr lang="en-US" altLang="zh-CN" sz="800" dirty="0" smtClean="0"/>
              <a:t>/</a:t>
            </a:r>
            <a:r>
              <a:rPr lang="en-US" altLang="zh-CN" sz="800" dirty="0" err="1" smtClean="0"/>
              <a:t>service_wfd</a:t>
            </a:r>
            <a:r>
              <a:rPr lang="en-US" altLang="zh-CN" sz="800" dirty="0" smtClean="0"/>
              <a:t>/test-gcov-gtstwfd.xml   </a:t>
            </a:r>
          </a:p>
          <a:p>
            <a:pPr>
              <a:buNone/>
            </a:pPr>
            <a:r>
              <a:rPr lang="en-US" altLang="zh-CN" sz="800" dirty="0" smtClean="0"/>
              <a:t>	 </a:t>
            </a:r>
            <a:r>
              <a:rPr lang="en-US" altLang="zh-CN" sz="800" dirty="0" err="1" smtClean="0"/>
              <a:t>lcov</a:t>
            </a:r>
            <a:r>
              <a:rPr lang="en-US" altLang="zh-CN" sz="800" dirty="0" smtClean="0"/>
              <a:t> --</a:t>
            </a:r>
            <a:r>
              <a:rPr lang="en-US" altLang="zh-CN" sz="800" dirty="0" err="1" smtClean="0"/>
              <a:t>gcov</a:t>
            </a:r>
            <a:r>
              <a:rPr lang="en-US" altLang="zh-CN" sz="800" dirty="0" smtClean="0"/>
              <a:t>-tool=/home/lisiyu/</a:t>
            </a:r>
            <a:r>
              <a:rPr lang="en-US" altLang="zh-CN" sz="800" dirty="0" err="1" smtClean="0"/>
              <a:t>WorkSpace</a:t>
            </a:r>
            <a:r>
              <a:rPr lang="en-US" altLang="zh-CN" sz="800" dirty="0" smtClean="0"/>
              <a:t>/18HPM_master/</a:t>
            </a:r>
            <a:r>
              <a:rPr lang="en-US" altLang="zh-CN" sz="800" dirty="0" err="1" smtClean="0"/>
              <a:t>prebuilts</a:t>
            </a:r>
            <a:r>
              <a:rPr lang="en-US" altLang="zh-CN" sz="800" dirty="0" smtClean="0"/>
              <a:t>/</a:t>
            </a:r>
            <a:r>
              <a:rPr lang="en-US" altLang="zh-CN" sz="800" dirty="0" err="1" smtClean="0"/>
              <a:t>gcc</a:t>
            </a:r>
            <a:r>
              <a:rPr lang="en-US" altLang="zh-CN" sz="800" dirty="0" smtClean="0"/>
              <a:t>/linux-x86/arm/arm-linux-androideabi-4.6/bin/arm-</a:t>
            </a:r>
            <a:r>
              <a:rPr lang="en-US" altLang="zh-CN" sz="800" dirty="0" err="1" smtClean="0"/>
              <a:t>linux</a:t>
            </a:r>
            <a:r>
              <a:rPr lang="en-US" altLang="zh-CN" sz="800" dirty="0" smtClean="0"/>
              <a:t>-</a:t>
            </a:r>
            <a:r>
              <a:rPr lang="en-US" altLang="zh-CN" sz="800" dirty="0" err="1" smtClean="0"/>
              <a:t>androideabi</a:t>
            </a:r>
            <a:r>
              <a:rPr lang="en-US" altLang="zh-CN" sz="800" dirty="0" smtClean="0"/>
              <a:t>-</a:t>
            </a:r>
            <a:r>
              <a:rPr lang="en-US" altLang="zh-CN" sz="800" dirty="0" err="1" smtClean="0"/>
              <a:t>gcov</a:t>
            </a:r>
            <a:r>
              <a:rPr lang="en-US" altLang="zh-CN" sz="800" dirty="0" smtClean="0"/>
              <a:t> -c -d frameworks/service/</a:t>
            </a:r>
            <a:r>
              <a:rPr lang="en-US" altLang="zh-CN" sz="800" dirty="0" err="1" smtClean="0"/>
              <a:t>miracastservice</a:t>
            </a:r>
            <a:r>
              <a:rPr lang="en-US" altLang="zh-CN" sz="800" dirty="0" smtClean="0"/>
              <a:t> -t </a:t>
            </a:r>
            <a:r>
              <a:rPr lang="en-US" altLang="zh-CN" sz="800" dirty="0" err="1" smtClean="0"/>
              <a:t>gtstwfd</a:t>
            </a:r>
            <a:r>
              <a:rPr lang="en-US" altLang="zh-CN" sz="800" dirty="0" smtClean="0"/>
              <a:t> -o test-lcov-gtstwfd.info   </a:t>
            </a:r>
          </a:p>
          <a:p>
            <a:pPr>
              <a:buNone/>
            </a:pPr>
            <a:r>
              <a:rPr lang="en-US" altLang="zh-CN" sz="800" dirty="0" smtClean="0"/>
              <a:t>	 </a:t>
            </a:r>
            <a:r>
              <a:rPr lang="en-US" altLang="zh-CN" sz="800" dirty="0" err="1" smtClean="0"/>
              <a:t>genhtml</a:t>
            </a:r>
            <a:r>
              <a:rPr lang="en-US" altLang="zh-CN" sz="800" dirty="0" smtClean="0"/>
              <a:t> -q test-lcov-gtstwfd.info --legend --highlight --no-function-coverage -o test-</a:t>
            </a:r>
            <a:r>
              <a:rPr lang="en-US" altLang="zh-CN" sz="800" dirty="0" err="1" smtClean="0"/>
              <a:t>lcov</a:t>
            </a:r>
            <a:r>
              <a:rPr lang="en-US" altLang="zh-CN" sz="800" dirty="0" smtClean="0"/>
              <a:t>-</a:t>
            </a:r>
            <a:r>
              <a:rPr lang="en-US" altLang="zh-CN" sz="800" dirty="0" err="1" smtClean="0"/>
              <a:t>gtstwfd_result</a:t>
            </a:r>
            <a:endParaRPr lang="zh-CN" altLang="en-US" sz="800" dirty="0"/>
          </a:p>
        </p:txBody>
      </p:sp>
      <p:sp>
        <p:nvSpPr>
          <p:cNvPr id="6" name="内容占位符 2">
            <a:extLst>
              <a:ext uri="{FF2B5EF4-FFF2-40B4-BE49-F238E27FC236}">
                <a16:creationId xmlns="" xmlns:a16="http://schemas.microsoft.com/office/drawing/2014/main" id="{1E2709A3-B5DC-498B-9A7F-F35DFC26907C}"/>
              </a:ext>
            </a:extLst>
          </p:cNvPr>
          <p:cNvSpPr txBox="1">
            <a:spLocks/>
          </p:cNvSpPr>
          <p:nvPr/>
        </p:nvSpPr>
        <p:spPr>
          <a:xfrm>
            <a:off x="2339752" y="908720"/>
            <a:ext cx="4248472" cy="7920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 algn="ctr">
              <a:spcBef>
                <a:spcPts val="1000"/>
              </a:spcBef>
              <a:buClr>
                <a:schemeClr val="accent1"/>
              </a:buClr>
              <a:buSzPct val="80000"/>
              <a:defRPr/>
            </a:pPr>
            <a:r>
              <a:rPr lang="en-US" altLang="zh-CN" sz="2400" dirty="0" smtClean="0">
                <a:solidFill>
                  <a:schemeClr val="bg1"/>
                </a:solidFill>
              </a:rPr>
              <a:t>3.7 </a:t>
            </a:r>
            <a:r>
              <a:rPr lang="zh-CN" altLang="en-US" sz="2400" dirty="0" smtClean="0">
                <a:solidFill>
                  <a:schemeClr val="bg1"/>
                </a:solidFill>
              </a:rPr>
              <a:t>覆盖率生成手顺</a:t>
            </a:r>
            <a:endParaRPr lang="en-US" altLang="zh-CN" sz="2400" dirty="0" smtClean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100392" y="6381328"/>
            <a:ext cx="9361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 smtClean="0">
                <a:hlinkClick r:id="rId2" action="ppaction://hlinksldjump"/>
              </a:rPr>
              <a:t>返回目录</a:t>
            </a:r>
            <a:endParaRPr lang="zh-CN" altLang="en-US" sz="1000" dirty="0"/>
          </a:p>
        </p:txBody>
      </p:sp>
      <p:pic>
        <p:nvPicPr>
          <p:cNvPr id="5" name="图片 4" descr="Logo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236000" y="504000"/>
            <a:ext cx="1410750" cy="594000"/>
          </a:xfrm>
          <a:prstGeom prst="rect">
            <a:avLst/>
          </a:prstGeom>
        </p:spPr>
      </p:pic>
      <p:pic>
        <p:nvPicPr>
          <p:cNvPr id="7" name="图片 6" descr="iAutoLogo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52218" y="661035"/>
            <a:ext cx="2019582" cy="2476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64382" y="2276872"/>
            <a:ext cx="6947978" cy="4464496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altLang="zh-CN" sz="1200" dirty="0" smtClean="0"/>
              <a:t>4</a:t>
            </a:r>
            <a:r>
              <a:rPr lang="zh-CN" altLang="en-US" sz="1200" dirty="0" smtClean="0"/>
              <a:t>）仅当</a:t>
            </a:r>
            <a:r>
              <a:rPr lang="en-US" altLang="zh-CN" sz="1200" dirty="0" smtClean="0"/>
              <a:t>lunch full-eng</a:t>
            </a:r>
            <a:r>
              <a:rPr lang="zh-CN" altLang="en-US" sz="1200" dirty="0" smtClean="0"/>
              <a:t>（即</a:t>
            </a:r>
            <a:r>
              <a:rPr lang="en-US" altLang="zh-CN" sz="1200" dirty="0" smtClean="0"/>
              <a:t>UT</a:t>
            </a:r>
            <a:r>
              <a:rPr lang="zh-CN" altLang="en-US" sz="1200" dirty="0" smtClean="0"/>
              <a:t>）时，添加</a:t>
            </a:r>
            <a:r>
              <a:rPr lang="en-US" altLang="zh-CN" sz="1200" dirty="0" err="1" smtClean="0"/>
              <a:t>libgtest</a:t>
            </a:r>
            <a:r>
              <a:rPr lang="zh-CN" altLang="en-US" sz="1200" dirty="0" smtClean="0"/>
              <a:t>和</a:t>
            </a:r>
            <a:r>
              <a:rPr lang="en-US" altLang="zh-CN" sz="1200" dirty="0" err="1" smtClean="0"/>
              <a:t>libgmock</a:t>
            </a:r>
            <a:r>
              <a:rPr lang="zh-CN" altLang="en-US" sz="1200" dirty="0" smtClean="0"/>
              <a:t>的链接</a:t>
            </a:r>
            <a:endParaRPr lang="en-US" altLang="zh-CN" sz="1200" dirty="0" smtClean="0"/>
          </a:p>
          <a:p>
            <a:pPr>
              <a:buNone/>
            </a:pPr>
            <a:endParaRPr lang="en-US" altLang="zh-CN" sz="1200" dirty="0" smtClean="0"/>
          </a:p>
          <a:p>
            <a:pPr>
              <a:buNone/>
            </a:pPr>
            <a:endParaRPr lang="en-US" altLang="zh-CN" sz="1200" dirty="0" smtClean="0"/>
          </a:p>
          <a:p>
            <a:pPr>
              <a:buNone/>
            </a:pPr>
            <a:r>
              <a:rPr lang="en-US" altLang="zh-CN" sz="1200" dirty="0" smtClean="0"/>
              <a:t>5</a:t>
            </a:r>
            <a:r>
              <a:rPr lang="zh-CN" altLang="en-US" sz="1200" dirty="0" smtClean="0"/>
              <a:t>）仅当</a:t>
            </a:r>
            <a:r>
              <a:rPr lang="en-US" altLang="zh-CN" sz="1200" dirty="0" smtClean="0"/>
              <a:t>lunch full-eng</a:t>
            </a:r>
            <a:r>
              <a:rPr lang="zh-CN" altLang="en-US" sz="1200" dirty="0" smtClean="0"/>
              <a:t>（即</a:t>
            </a:r>
            <a:r>
              <a:rPr lang="en-US" altLang="zh-CN" sz="1200" dirty="0" smtClean="0"/>
              <a:t>UT</a:t>
            </a:r>
            <a:r>
              <a:rPr lang="zh-CN" altLang="en-US" sz="1200" dirty="0" smtClean="0"/>
              <a:t>）时，包含</a:t>
            </a:r>
            <a:r>
              <a:rPr lang="en-US" altLang="zh-CN" sz="1200" dirty="0" err="1" smtClean="0"/>
              <a:t>gtest</a:t>
            </a:r>
            <a:r>
              <a:rPr lang="zh-CN" altLang="en-US" sz="1200" dirty="0" smtClean="0"/>
              <a:t>的</a:t>
            </a:r>
            <a:r>
              <a:rPr lang="en-US" altLang="zh-CN" sz="1200" dirty="0" smtClean="0"/>
              <a:t>Goni.mk</a:t>
            </a:r>
            <a:r>
              <a:rPr lang="zh-CN" altLang="en-US" sz="1200" dirty="0" smtClean="0"/>
              <a:t>编译</a:t>
            </a:r>
            <a:endParaRPr lang="en-US" altLang="zh-CN" sz="1200" dirty="0" smtClean="0"/>
          </a:p>
          <a:p>
            <a:pPr>
              <a:buNone/>
            </a:pPr>
            <a:endParaRPr lang="en-US" altLang="zh-CN" sz="1200" dirty="0" smtClean="0"/>
          </a:p>
          <a:p>
            <a:pPr>
              <a:buNone/>
            </a:pPr>
            <a:endParaRPr lang="en-US" altLang="zh-CN" sz="1200" dirty="0" smtClean="0"/>
          </a:p>
          <a:p>
            <a:r>
              <a:rPr lang="zh-CN" altLang="en-US" dirty="0" smtClean="0"/>
              <a:t>修改</a:t>
            </a:r>
            <a:r>
              <a:rPr lang="en-US" altLang="zh-CN" dirty="0" err="1" smtClean="0"/>
              <a:t>gtest</a:t>
            </a:r>
            <a:r>
              <a:rPr lang="en-US" altLang="zh-CN" dirty="0" smtClean="0"/>
              <a:t>/Goni.mk</a:t>
            </a:r>
          </a:p>
          <a:p>
            <a:pPr>
              <a:buNone/>
            </a:pPr>
            <a:r>
              <a:rPr lang="en-US" altLang="zh-CN" sz="1200" dirty="0" smtClean="0"/>
              <a:t> 1</a:t>
            </a:r>
            <a:r>
              <a:rPr lang="zh-CN" altLang="en-US" sz="1200" dirty="0" smtClean="0"/>
              <a:t>）原来已经包含</a:t>
            </a:r>
            <a:r>
              <a:rPr lang="en-US" altLang="zh-CN" sz="1200" dirty="0" err="1" smtClean="0"/>
              <a:t>gtest</a:t>
            </a:r>
            <a:r>
              <a:rPr lang="zh-CN" altLang="en-US" sz="1200" dirty="0" smtClean="0"/>
              <a:t>需要的库和头文件，再添加</a:t>
            </a:r>
            <a:r>
              <a:rPr lang="en-US" altLang="zh-CN" sz="1200" dirty="0" err="1" smtClean="0"/>
              <a:t>gmock</a:t>
            </a:r>
            <a:r>
              <a:rPr lang="zh-CN" altLang="en-US" sz="1200" dirty="0" smtClean="0"/>
              <a:t>的库和头文件以及桩文件的路径即可</a:t>
            </a:r>
            <a:endParaRPr lang="en-US" altLang="zh-CN" sz="1200" dirty="0" smtClean="0"/>
          </a:p>
          <a:p>
            <a:pPr>
              <a:buNone/>
            </a:pPr>
            <a:endParaRPr lang="en-US" altLang="zh-CN" sz="1200" dirty="0" smtClean="0"/>
          </a:p>
          <a:p>
            <a:pPr>
              <a:buNone/>
            </a:pPr>
            <a:endParaRPr lang="en-US" altLang="zh-CN" sz="1200" dirty="0" smtClean="0"/>
          </a:p>
          <a:p>
            <a:pPr>
              <a:buNone/>
            </a:pPr>
            <a:endParaRPr lang="en-US" altLang="zh-CN" sz="1200" dirty="0" smtClean="0"/>
          </a:p>
          <a:p>
            <a:pPr>
              <a:buNone/>
            </a:pPr>
            <a:r>
              <a:rPr lang="en-US" altLang="zh-CN" sz="1000" dirty="0" smtClean="0">
                <a:solidFill>
                  <a:srgbClr val="FF0000"/>
                </a:solidFill>
              </a:rPr>
              <a:t>	LOCAL_CFLAGS += -DUT_GTEST_FULL_ENG    </a:t>
            </a:r>
            <a:r>
              <a:rPr lang="zh-CN" altLang="en-US" sz="1000" dirty="0" smtClean="0">
                <a:solidFill>
                  <a:srgbClr val="FF0000"/>
                </a:solidFill>
              </a:rPr>
              <a:t>在</a:t>
            </a:r>
            <a:r>
              <a:rPr lang="en-US" altLang="zh-CN" sz="1000" dirty="0" err="1" smtClean="0">
                <a:solidFill>
                  <a:srgbClr val="FF0000"/>
                </a:solidFill>
              </a:rPr>
              <a:t>gtest</a:t>
            </a:r>
            <a:r>
              <a:rPr lang="en-US" altLang="zh-CN" sz="1000" dirty="0" smtClean="0">
                <a:solidFill>
                  <a:srgbClr val="FF0000"/>
                </a:solidFill>
              </a:rPr>
              <a:t>/Goni.mk</a:t>
            </a:r>
            <a:r>
              <a:rPr lang="zh-CN" altLang="en-US" sz="1000" dirty="0" smtClean="0">
                <a:solidFill>
                  <a:srgbClr val="FF0000"/>
                </a:solidFill>
              </a:rPr>
              <a:t>下再次声明宏开关</a:t>
            </a:r>
            <a:endParaRPr lang="en-US" altLang="zh-CN" sz="1000" dirty="0" smtClean="0">
              <a:solidFill>
                <a:srgbClr val="FF0000"/>
              </a:solidFill>
            </a:endParaRPr>
          </a:p>
          <a:p>
            <a:pPr>
              <a:buNone/>
            </a:pPr>
            <a:r>
              <a:rPr lang="en-US" altLang="zh-CN" sz="1000" dirty="0" smtClean="0">
                <a:solidFill>
                  <a:srgbClr val="FF0000"/>
                </a:solidFill>
              </a:rPr>
              <a:t>	LOCAL_CFLAGS += -</a:t>
            </a:r>
            <a:r>
              <a:rPr lang="en-US" altLang="zh-CN" sz="1000" dirty="0" err="1" smtClean="0">
                <a:solidFill>
                  <a:srgbClr val="FF0000"/>
                </a:solidFill>
              </a:rPr>
              <a:t>fno</a:t>
            </a:r>
            <a:r>
              <a:rPr lang="en-US" altLang="zh-CN" sz="1000" dirty="0" smtClean="0">
                <a:solidFill>
                  <a:srgbClr val="FF0000"/>
                </a:solidFill>
              </a:rPr>
              <a:t>-access-control        </a:t>
            </a:r>
            <a:r>
              <a:rPr lang="zh-CN" altLang="en-US" sz="1000" dirty="0" smtClean="0">
                <a:solidFill>
                  <a:srgbClr val="FF0000"/>
                </a:solidFill>
              </a:rPr>
              <a:t>若需访问</a:t>
            </a:r>
            <a:r>
              <a:rPr lang="en-US" altLang="zh-CN" sz="1000" dirty="0" smtClean="0">
                <a:solidFill>
                  <a:srgbClr val="FF0000"/>
                </a:solidFill>
              </a:rPr>
              <a:t>private</a:t>
            </a:r>
            <a:r>
              <a:rPr lang="zh-CN" altLang="en-US" sz="1000" dirty="0" smtClean="0">
                <a:solidFill>
                  <a:srgbClr val="FF0000"/>
                </a:solidFill>
              </a:rPr>
              <a:t>成员，在</a:t>
            </a:r>
            <a:r>
              <a:rPr lang="en-US" altLang="zh-CN" sz="1000" dirty="0" err="1" smtClean="0">
                <a:solidFill>
                  <a:srgbClr val="FF0000"/>
                </a:solidFill>
              </a:rPr>
              <a:t>gtest</a:t>
            </a:r>
            <a:r>
              <a:rPr lang="en-US" altLang="zh-CN" sz="1000" dirty="0" smtClean="0">
                <a:solidFill>
                  <a:srgbClr val="FF0000"/>
                </a:solidFill>
              </a:rPr>
              <a:t>/Goni.mk</a:t>
            </a:r>
            <a:r>
              <a:rPr lang="zh-CN" altLang="en-US" sz="1000" dirty="0" smtClean="0">
                <a:solidFill>
                  <a:srgbClr val="FF0000"/>
                </a:solidFill>
              </a:rPr>
              <a:t>中添加这句</a:t>
            </a:r>
            <a:endParaRPr lang="en-US" altLang="zh-CN" sz="1000" dirty="0" smtClean="0">
              <a:solidFill>
                <a:srgbClr val="FF0000"/>
              </a:solidFill>
            </a:endParaRPr>
          </a:p>
          <a:p>
            <a:pPr>
              <a:buNone/>
            </a:pPr>
            <a:r>
              <a:rPr lang="en-US" altLang="zh-CN" sz="1000" dirty="0" smtClean="0">
                <a:solidFill>
                  <a:srgbClr val="FF0000"/>
                </a:solidFill>
              </a:rPr>
              <a:t>	</a:t>
            </a:r>
            <a:r>
              <a:rPr lang="zh-CN" altLang="en-US" sz="1000" dirty="0" smtClean="0">
                <a:solidFill>
                  <a:srgbClr val="FF0000"/>
                </a:solidFill>
              </a:rPr>
              <a:t>（访问</a:t>
            </a:r>
            <a:r>
              <a:rPr lang="en-US" altLang="zh-CN" sz="1000" dirty="0" smtClean="0">
                <a:solidFill>
                  <a:srgbClr val="FF0000"/>
                </a:solidFill>
              </a:rPr>
              <a:t>private</a:t>
            </a:r>
            <a:r>
              <a:rPr lang="zh-CN" altLang="en-US" sz="1000" dirty="0" smtClean="0">
                <a:solidFill>
                  <a:srgbClr val="FF0000"/>
                </a:solidFill>
              </a:rPr>
              <a:t>成员方法二：  在</a:t>
            </a:r>
            <a:r>
              <a:rPr lang="en-US" altLang="zh-CN" sz="1000" dirty="0" err="1" smtClean="0">
                <a:solidFill>
                  <a:srgbClr val="FF0000"/>
                </a:solidFill>
              </a:rPr>
              <a:t>gtest</a:t>
            </a:r>
            <a:r>
              <a:rPr lang="zh-CN" altLang="en-US" sz="1000" dirty="0" smtClean="0">
                <a:solidFill>
                  <a:srgbClr val="FF0000"/>
                </a:solidFill>
              </a:rPr>
              <a:t>文件中定义私有为公有      </a:t>
            </a:r>
            <a:r>
              <a:rPr lang="en-US" altLang="zh-CN" sz="1000" dirty="0" smtClean="0">
                <a:solidFill>
                  <a:srgbClr val="FF0000"/>
                </a:solidFill>
              </a:rPr>
              <a:t>#define private public </a:t>
            </a:r>
            <a:r>
              <a:rPr lang="zh-CN" altLang="en-US" sz="1000" dirty="0" smtClean="0">
                <a:solidFill>
                  <a:srgbClr val="FF0000"/>
                </a:solidFill>
              </a:rPr>
              <a:t>）</a:t>
            </a:r>
            <a:endParaRPr lang="en-US" altLang="zh-CN" sz="1000" dirty="0" smtClean="0">
              <a:solidFill>
                <a:srgbClr val="FF0000"/>
              </a:solidFill>
            </a:endParaRPr>
          </a:p>
          <a:p>
            <a:pPr>
              <a:buNone/>
            </a:pPr>
            <a:endParaRPr lang="en-US" altLang="zh-CN" sz="1200" dirty="0" smtClean="0"/>
          </a:p>
          <a:p>
            <a:pPr>
              <a:buNone/>
            </a:pPr>
            <a:endParaRPr lang="en-US" altLang="zh-CN" sz="1200" dirty="0" smtClean="0"/>
          </a:p>
          <a:p>
            <a:pPr>
              <a:buNone/>
            </a:pPr>
            <a:endParaRPr lang="en-US" altLang="zh-CN" sz="1200" dirty="0" smtClean="0"/>
          </a:p>
          <a:p>
            <a:pPr>
              <a:buNone/>
            </a:pPr>
            <a:endParaRPr lang="en-US" altLang="zh-CN" sz="1200" dirty="0" smtClean="0"/>
          </a:p>
          <a:p>
            <a:pPr>
              <a:buNone/>
            </a:pPr>
            <a:endParaRPr lang="zh-CN" altLang="en-US" sz="1200" dirty="0"/>
          </a:p>
        </p:txBody>
      </p:sp>
      <p:pic>
        <p:nvPicPr>
          <p:cNvPr id="4" name="图片 3" descr="makefile4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59632" y="2636912"/>
            <a:ext cx="4067743" cy="485843"/>
          </a:xfrm>
          <a:prstGeom prst="rect">
            <a:avLst/>
          </a:prstGeom>
        </p:spPr>
      </p:pic>
      <p:pic>
        <p:nvPicPr>
          <p:cNvPr id="6" name="图片 5" descr="makefile5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59632" y="3573016"/>
            <a:ext cx="4010585" cy="457264"/>
          </a:xfrm>
          <a:prstGeom prst="rect">
            <a:avLst/>
          </a:prstGeom>
        </p:spPr>
      </p:pic>
      <p:pic>
        <p:nvPicPr>
          <p:cNvPr id="7" name="图片 6" descr="makefile6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15616" y="4869160"/>
            <a:ext cx="4210638" cy="590632"/>
          </a:xfrm>
          <a:prstGeom prst="rect">
            <a:avLst/>
          </a:prstGeom>
        </p:spPr>
      </p:pic>
      <p:pic>
        <p:nvPicPr>
          <p:cNvPr id="8" name="图片 7" descr="makefile7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87624" y="5517232"/>
            <a:ext cx="4820323" cy="23815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100392" y="6381328"/>
            <a:ext cx="9361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 smtClean="0">
                <a:hlinkClick r:id="rId6" action="ppaction://hlinksldjump"/>
              </a:rPr>
              <a:t>返回目录</a:t>
            </a:r>
            <a:endParaRPr lang="zh-CN" altLang="en-US" sz="1000" dirty="0"/>
          </a:p>
        </p:txBody>
      </p:sp>
      <p:sp>
        <p:nvSpPr>
          <p:cNvPr id="11" name="标题 1"/>
          <p:cNvSpPr txBox="1">
            <a:spLocks/>
          </p:cNvSpPr>
          <p:nvPr/>
        </p:nvSpPr>
        <p:spPr bwMode="gray">
          <a:xfrm>
            <a:off x="1259632" y="980728"/>
            <a:ext cx="6343672" cy="7098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1.2 </a:t>
            </a:r>
            <a:r>
              <a:rPr kumimoji="0" lang="zh-CN" altLang="en-US" sz="2400" b="1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修改</a:t>
            </a:r>
            <a:r>
              <a:rPr kumimoji="0" lang="en-US" altLang="zh-CN" sz="2400" b="1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Makefile</a:t>
            </a:r>
            <a:endParaRPr kumimoji="0" lang="en-US" altLang="zh-CN" sz="2400" b="1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10" name="图片 9" descr="Logo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236000" y="504000"/>
            <a:ext cx="1410750" cy="594000"/>
          </a:xfrm>
          <a:prstGeom prst="rect">
            <a:avLst/>
          </a:prstGeom>
        </p:spPr>
      </p:pic>
      <p:pic>
        <p:nvPicPr>
          <p:cNvPr id="12" name="图片 11" descr="iAutoLogo.pn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52218" y="661035"/>
            <a:ext cx="2019582" cy="2476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0C2A477C-9B2A-4E7E-B1E5-6E96FEF065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568" y="2060848"/>
            <a:ext cx="6730366" cy="709865"/>
          </a:xfrm>
        </p:spPr>
        <p:txBody>
          <a:bodyPr>
            <a:noAutofit/>
          </a:bodyPr>
          <a:lstStyle/>
          <a:p>
            <a:r>
              <a:rPr lang="en-US" altLang="zh-CN" sz="1400" dirty="0" smtClean="0">
                <a:solidFill>
                  <a:schemeClr val="tx1"/>
                </a:solidFill>
              </a:rPr>
              <a:t>6.</a:t>
            </a:r>
            <a:r>
              <a:rPr lang="zh-CN" altLang="en-US" sz="1400" dirty="0" smtClean="0">
                <a:solidFill>
                  <a:schemeClr val="tx1"/>
                </a:solidFill>
              </a:rPr>
              <a:t>改造</a:t>
            </a:r>
            <a:r>
              <a:rPr lang="zh-CN" altLang="en-US" sz="1400" dirty="0">
                <a:solidFill>
                  <a:schemeClr val="tx1"/>
                </a:solidFill>
              </a:rPr>
              <a:t>之后</a:t>
            </a:r>
            <a:r>
              <a:rPr lang="zh-CN" altLang="en-US" sz="1400" dirty="0" smtClean="0">
                <a:solidFill>
                  <a:schemeClr val="tx1"/>
                </a:solidFill>
              </a:rPr>
              <a:t>的</a:t>
            </a:r>
            <a:r>
              <a:rPr lang="en-US" altLang="zh-CN" sz="1400" dirty="0" smtClean="0">
                <a:solidFill>
                  <a:schemeClr val="tx1"/>
                </a:solidFill>
              </a:rPr>
              <a:t>WFDSetting.cpp</a:t>
            </a:r>
            <a:r>
              <a:rPr lang="zh-CN" altLang="en-US" sz="1400" dirty="0" smtClean="0">
                <a:solidFill>
                  <a:schemeClr val="tx1"/>
                </a:solidFill>
              </a:rPr>
              <a:t>单体覆盖结果</a:t>
            </a:r>
            <a:endParaRPr lang="zh-CN" altLang="en-US" sz="1400" dirty="0">
              <a:solidFill>
                <a:schemeClr val="tx1"/>
              </a:solidFill>
            </a:endParaRPr>
          </a:p>
        </p:txBody>
      </p:sp>
      <p:pic>
        <p:nvPicPr>
          <p:cNvPr id="8" name="内容占位符 7" descr="改后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043608" y="2708920"/>
            <a:ext cx="5780242" cy="3530600"/>
          </a:xfrm>
        </p:spPr>
      </p:pic>
      <p:sp>
        <p:nvSpPr>
          <p:cNvPr id="4" name="TextBox 3"/>
          <p:cNvSpPr txBox="1"/>
          <p:nvPr/>
        </p:nvSpPr>
        <p:spPr>
          <a:xfrm>
            <a:off x="5796136" y="3933056"/>
            <a:ext cx="14401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>
                <a:solidFill>
                  <a:schemeClr val="accent2"/>
                </a:solidFill>
              </a:rPr>
              <a:t>待测文件覆盖率达到</a:t>
            </a:r>
            <a:r>
              <a:rPr lang="en-US" altLang="zh-CN" sz="1400" dirty="0" smtClean="0">
                <a:solidFill>
                  <a:schemeClr val="accent2"/>
                </a:solidFill>
              </a:rPr>
              <a:t>100%</a:t>
            </a:r>
            <a:endParaRPr lang="zh-CN" altLang="en-US" sz="1400" dirty="0">
              <a:solidFill>
                <a:schemeClr val="accent2"/>
              </a:solidFill>
            </a:endParaRPr>
          </a:p>
        </p:txBody>
      </p:sp>
      <p:cxnSp>
        <p:nvCxnSpPr>
          <p:cNvPr id="7" name="直接箭头连接符 6"/>
          <p:cNvCxnSpPr/>
          <p:nvPr/>
        </p:nvCxnSpPr>
        <p:spPr>
          <a:xfrm>
            <a:off x="3563888" y="4941168"/>
            <a:ext cx="648072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355976" y="4797152"/>
            <a:ext cx="144016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" dirty="0" smtClean="0">
                <a:solidFill>
                  <a:schemeClr val="accent2"/>
                </a:solidFill>
              </a:rPr>
              <a:t>工具问题，此处可以执行到</a:t>
            </a:r>
            <a:endParaRPr lang="zh-CN" altLang="en-US" sz="800" dirty="0">
              <a:solidFill>
                <a:schemeClr val="accent2"/>
              </a:solidFill>
            </a:endParaRPr>
          </a:p>
        </p:txBody>
      </p:sp>
      <p:sp>
        <p:nvSpPr>
          <p:cNvPr id="12" name="内容占位符 2">
            <a:extLst>
              <a:ext uri="{FF2B5EF4-FFF2-40B4-BE49-F238E27FC236}">
                <a16:creationId xmlns="" xmlns:a16="http://schemas.microsoft.com/office/drawing/2014/main" id="{1E2709A3-B5DC-498B-9A7F-F35DFC26907C}"/>
              </a:ext>
            </a:extLst>
          </p:cNvPr>
          <p:cNvSpPr txBox="1">
            <a:spLocks/>
          </p:cNvSpPr>
          <p:nvPr/>
        </p:nvSpPr>
        <p:spPr>
          <a:xfrm>
            <a:off x="2339752" y="908720"/>
            <a:ext cx="4248472" cy="7920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 algn="ctr">
              <a:spcBef>
                <a:spcPts val="1000"/>
              </a:spcBef>
              <a:buClr>
                <a:schemeClr val="accent1"/>
              </a:buClr>
              <a:buSzPct val="80000"/>
              <a:defRPr/>
            </a:pPr>
            <a:r>
              <a:rPr lang="en-US" altLang="zh-CN" sz="2400" dirty="0" smtClean="0">
                <a:solidFill>
                  <a:schemeClr val="bg1"/>
                </a:solidFill>
              </a:rPr>
              <a:t>3.7 </a:t>
            </a:r>
            <a:r>
              <a:rPr lang="zh-CN" altLang="en-US" sz="2400" dirty="0" smtClean="0">
                <a:solidFill>
                  <a:schemeClr val="bg1"/>
                </a:solidFill>
              </a:rPr>
              <a:t>覆盖率生成手顺</a:t>
            </a:r>
            <a:endParaRPr lang="en-US" altLang="zh-CN" sz="2400" dirty="0" smtClean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100392" y="6381328"/>
            <a:ext cx="9361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 smtClean="0">
                <a:hlinkClick r:id="rId3" action="ppaction://hlinksldjump"/>
              </a:rPr>
              <a:t>返回目录</a:t>
            </a:r>
            <a:endParaRPr lang="zh-CN" altLang="en-US" sz="1000" dirty="0"/>
          </a:p>
        </p:txBody>
      </p:sp>
      <p:pic>
        <p:nvPicPr>
          <p:cNvPr id="11" name="图片 10" descr="Logo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236000" y="504000"/>
            <a:ext cx="1410750" cy="594000"/>
          </a:xfrm>
          <a:prstGeom prst="rect">
            <a:avLst/>
          </a:prstGeom>
        </p:spPr>
      </p:pic>
      <p:pic>
        <p:nvPicPr>
          <p:cNvPr id="13" name="图片 12" descr="iAutoLogo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52218" y="661035"/>
            <a:ext cx="2019582" cy="247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252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987824" y="1052736"/>
            <a:ext cx="35283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 smtClean="0">
                <a:solidFill>
                  <a:schemeClr val="bg1"/>
                </a:solidFill>
              </a:rPr>
              <a:t>四</a:t>
            </a:r>
            <a:r>
              <a:rPr lang="en-US" altLang="zh-CN" sz="2400" dirty="0" smtClean="0">
                <a:solidFill>
                  <a:schemeClr val="bg1"/>
                </a:solidFill>
              </a:rPr>
              <a:t>.</a:t>
            </a:r>
            <a:r>
              <a:rPr lang="zh-CN" altLang="en-US" sz="2400" dirty="0" smtClean="0">
                <a:solidFill>
                  <a:schemeClr val="bg1"/>
                </a:solidFill>
              </a:rPr>
              <a:t>实际问题与解决方法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71600" y="2852936"/>
            <a:ext cx="633670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altLang="zh-CN" b="1" dirty="0" smtClean="0">
                <a:hlinkClick r:id="rId2" action="ppaction://hlinksldjump"/>
              </a:rPr>
              <a:t>4.1 </a:t>
            </a:r>
            <a:r>
              <a:rPr lang="zh-CN" altLang="en-US" b="1" dirty="0" smtClean="0">
                <a:hlinkClick r:id="rId2" action="ppaction://hlinksldjump"/>
              </a:rPr>
              <a:t>问题</a:t>
            </a:r>
            <a:r>
              <a:rPr lang="en-US" altLang="zh-CN" b="1" dirty="0" smtClean="0">
                <a:hlinkClick r:id="rId2" action="ppaction://hlinksldjump"/>
              </a:rPr>
              <a:t>1</a:t>
            </a:r>
            <a:r>
              <a:rPr lang="zh-CN" altLang="en-US" b="1" dirty="0" smtClean="0">
                <a:hlinkClick r:id="rId2" action="ppaction://hlinksldjump"/>
              </a:rPr>
              <a:t>：文件互相包含问题</a:t>
            </a:r>
            <a:endParaRPr lang="en-US" altLang="zh-CN" b="1" dirty="0" smtClean="0"/>
          </a:p>
          <a:p>
            <a:pPr>
              <a:buNone/>
            </a:pPr>
            <a:endParaRPr lang="en-US" altLang="zh-CN" b="1" dirty="0" smtClean="0"/>
          </a:p>
          <a:p>
            <a:pPr>
              <a:buNone/>
            </a:pPr>
            <a:r>
              <a:rPr lang="en-US" altLang="zh-CN" b="1" dirty="0" smtClean="0">
                <a:hlinkClick r:id="rId3" action="ppaction://hlinksldjump"/>
              </a:rPr>
              <a:t>4.2 </a:t>
            </a:r>
            <a:r>
              <a:rPr lang="zh-CN" altLang="en-US" b="1" dirty="0" smtClean="0">
                <a:hlinkClick r:id="rId3" action="ppaction://hlinksldjump"/>
              </a:rPr>
              <a:t>问题</a:t>
            </a:r>
            <a:r>
              <a:rPr lang="en-US" altLang="zh-CN" b="1" dirty="0" smtClean="0">
                <a:hlinkClick r:id="rId3" action="ppaction://hlinksldjump"/>
              </a:rPr>
              <a:t>2</a:t>
            </a:r>
            <a:r>
              <a:rPr lang="zh-CN" altLang="en-US" b="1" dirty="0" smtClean="0">
                <a:hlinkClick r:id="rId3" action="ppaction://hlinksldjump"/>
              </a:rPr>
              <a:t>：</a:t>
            </a:r>
            <a:r>
              <a:rPr lang="en-US" altLang="zh-CN" b="1" dirty="0" err="1" smtClean="0">
                <a:hlinkClick r:id="rId3" action="ppaction://hlinksldjump"/>
              </a:rPr>
              <a:t>adb</a:t>
            </a:r>
            <a:r>
              <a:rPr lang="zh-CN" altLang="en-US" b="1" dirty="0" smtClean="0">
                <a:hlinkClick r:id="rId3" action="ppaction://hlinksldjump"/>
              </a:rPr>
              <a:t> </a:t>
            </a:r>
            <a:r>
              <a:rPr lang="en-US" altLang="zh-CN" b="1" dirty="0" smtClean="0">
                <a:hlinkClick r:id="rId3" action="ppaction://hlinksldjump"/>
              </a:rPr>
              <a:t>push</a:t>
            </a:r>
            <a:r>
              <a:rPr lang="zh-CN" altLang="en-US" b="1" dirty="0" smtClean="0">
                <a:hlinkClick r:id="rId3" action="ppaction://hlinksldjump"/>
              </a:rPr>
              <a:t>超时问题</a:t>
            </a:r>
            <a:endParaRPr lang="en-US" altLang="zh-CN" b="1" dirty="0" smtClean="0"/>
          </a:p>
          <a:p>
            <a:pPr>
              <a:buNone/>
            </a:pPr>
            <a:endParaRPr lang="en-US" altLang="zh-CN" b="1" dirty="0" smtClean="0"/>
          </a:p>
          <a:p>
            <a:pPr>
              <a:buNone/>
            </a:pPr>
            <a:r>
              <a:rPr lang="en-US" altLang="zh-CN" b="1" u="sng" dirty="0" smtClean="0">
                <a:hlinkClick r:id="rId4" action="ppaction://hlinksldjump"/>
              </a:rPr>
              <a:t>4.3 </a:t>
            </a:r>
            <a:r>
              <a:rPr lang="zh-CN" altLang="en-US" b="1" u="sng" dirty="0" smtClean="0">
                <a:hlinkClick r:id="rId4" action="ppaction://hlinksldjump"/>
              </a:rPr>
              <a:t>问题</a:t>
            </a:r>
            <a:r>
              <a:rPr lang="en-US" altLang="zh-CN" b="1" u="sng" dirty="0" smtClean="0">
                <a:hlinkClick r:id="rId4" action="ppaction://hlinksldjump"/>
              </a:rPr>
              <a:t>3</a:t>
            </a:r>
            <a:r>
              <a:rPr lang="zh-CN" altLang="en-US" b="1" u="sng" dirty="0" smtClean="0">
                <a:hlinkClick r:id="rId4" action="ppaction://hlinksldjump"/>
              </a:rPr>
              <a:t>：宏开关未被定义问题</a:t>
            </a:r>
            <a:endParaRPr lang="en-US" altLang="zh-CN" b="1" u="sng" dirty="0" smtClean="0"/>
          </a:p>
          <a:p>
            <a:pPr>
              <a:buNone/>
            </a:pPr>
            <a:endParaRPr lang="en-US" altLang="zh-CN" b="1" u="sng" dirty="0" smtClean="0"/>
          </a:p>
          <a:p>
            <a:pPr>
              <a:buNone/>
            </a:pPr>
            <a:r>
              <a:rPr lang="en-US" altLang="zh-CN" b="1" u="sng" dirty="0" smtClean="0">
                <a:hlinkClick r:id="rId5" action="ppaction://hlinksldjump"/>
              </a:rPr>
              <a:t>4.4 </a:t>
            </a:r>
            <a:r>
              <a:rPr lang="zh-CN" altLang="en-US" b="1" u="sng" dirty="0" smtClean="0">
                <a:hlinkClick r:id="rId5" action="ppaction://hlinksldjump"/>
              </a:rPr>
              <a:t>问题</a:t>
            </a:r>
            <a:r>
              <a:rPr lang="en-US" altLang="zh-CN" b="1" u="sng" dirty="0" smtClean="0">
                <a:hlinkClick r:id="rId5" action="ppaction://hlinksldjump"/>
              </a:rPr>
              <a:t>4</a:t>
            </a:r>
            <a:r>
              <a:rPr lang="zh-CN" altLang="en-US" b="1" u="sng" dirty="0" smtClean="0">
                <a:hlinkClick r:id="rId5" action="ppaction://hlinksldjump"/>
              </a:rPr>
              <a:t>： 编译错误</a:t>
            </a:r>
            <a:r>
              <a:rPr lang="en-US" altLang="zh-CN" b="1" u="sng" dirty="0" smtClean="0">
                <a:hlinkClick r:id="rId5" action="ppaction://hlinksldjump"/>
              </a:rPr>
              <a:t>undefined</a:t>
            </a:r>
            <a:r>
              <a:rPr lang="zh-CN" altLang="en-US" b="1" u="sng" dirty="0" smtClean="0">
                <a:hlinkClick r:id="rId5" action="ppaction://hlinksldjump"/>
              </a:rPr>
              <a:t>问题</a:t>
            </a:r>
            <a:endParaRPr lang="en-US" altLang="zh-CN" b="1" u="sng" dirty="0" smtClean="0"/>
          </a:p>
          <a:p>
            <a:pPr>
              <a:buNone/>
            </a:pPr>
            <a:endParaRPr lang="en-US" altLang="zh-CN" b="1" u="sng" dirty="0" smtClean="0"/>
          </a:p>
          <a:p>
            <a:pPr>
              <a:buNone/>
            </a:pPr>
            <a:r>
              <a:rPr lang="en-US" altLang="zh-CN" b="1" u="sng" dirty="0" smtClean="0">
                <a:hlinkClick r:id="rId6" action="ppaction://hlinksldjump"/>
              </a:rPr>
              <a:t>4.5 </a:t>
            </a:r>
            <a:r>
              <a:rPr lang="zh-CN" altLang="en-US" b="1" u="sng" dirty="0" smtClean="0">
                <a:hlinkClick r:id="rId6" action="ppaction://hlinksldjump"/>
              </a:rPr>
              <a:t>问题</a:t>
            </a:r>
            <a:r>
              <a:rPr lang="en-US" altLang="zh-CN" b="1" u="sng" dirty="0" smtClean="0">
                <a:hlinkClick r:id="rId6" action="ppaction://hlinksldjump"/>
              </a:rPr>
              <a:t>5</a:t>
            </a:r>
            <a:r>
              <a:rPr lang="zh-CN" altLang="en-US" b="1" u="sng" dirty="0" smtClean="0">
                <a:hlinkClick r:id="rId6" action="ppaction://hlinksldjump"/>
              </a:rPr>
              <a:t>： 测试中调不到桩函数问题</a:t>
            </a:r>
            <a:endParaRPr lang="en-US" altLang="zh-CN" b="1" u="sng" dirty="0" smtClean="0"/>
          </a:p>
          <a:p>
            <a:pPr>
              <a:buNone/>
            </a:pPr>
            <a:endParaRPr lang="en-US" altLang="zh-CN" b="1" u="sng" dirty="0" smtClean="0"/>
          </a:p>
          <a:p>
            <a:r>
              <a:rPr lang="en-US" altLang="zh-CN" b="1" u="sng" dirty="0" smtClean="0">
                <a:hlinkClick r:id="rId7" action="ppaction://hlinksldjump"/>
              </a:rPr>
              <a:t>4.6 </a:t>
            </a:r>
            <a:r>
              <a:rPr lang="zh-CN" altLang="en-US" b="1" u="sng" dirty="0" smtClean="0">
                <a:hlinkClick r:id="rId7" action="ppaction://hlinksldjump"/>
              </a:rPr>
              <a:t>问题</a:t>
            </a:r>
            <a:r>
              <a:rPr lang="en-US" altLang="zh-CN" b="1" u="sng" dirty="0" smtClean="0">
                <a:hlinkClick r:id="rId7" action="ppaction://hlinksldjump"/>
              </a:rPr>
              <a:t>6</a:t>
            </a:r>
            <a:r>
              <a:rPr lang="zh-CN" altLang="en-US" b="1" u="sng" dirty="0" smtClean="0">
                <a:hlinkClick r:id="rId7" action="ppaction://hlinksldjump"/>
              </a:rPr>
              <a:t>：</a:t>
            </a:r>
            <a:r>
              <a:rPr lang="en-US" altLang="zh-CN" b="1" u="sng" dirty="0" err="1" smtClean="0">
                <a:hlinkClick r:id="rId7" action="ppaction://hlinksldjump"/>
              </a:rPr>
              <a:t>makefile</a:t>
            </a:r>
            <a:r>
              <a:rPr lang="zh-CN" altLang="en-US" b="1" u="sng" dirty="0" smtClean="0">
                <a:hlinkClick r:id="rId7" action="ppaction://hlinksldjump"/>
              </a:rPr>
              <a:t>中不允许出现</a:t>
            </a:r>
            <a:r>
              <a:rPr lang="en-US" altLang="zh-CN" b="1" u="sng" dirty="0" smtClean="0">
                <a:hlinkClick r:id="rId7" action="ppaction://hlinksldjump"/>
              </a:rPr>
              <a:t>../</a:t>
            </a:r>
            <a:r>
              <a:rPr lang="zh-CN" altLang="en-US" b="1" u="sng" dirty="0" smtClean="0">
                <a:hlinkClick r:id="rId7" action="ppaction://hlinksldjump"/>
              </a:rPr>
              <a:t>这种父目录的路径</a:t>
            </a:r>
            <a:endParaRPr lang="en-US" altLang="zh-CN" b="1" u="sng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8100392" y="6381328"/>
            <a:ext cx="9361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 smtClean="0">
                <a:hlinkClick r:id="rId8" action="ppaction://hlinksldjump"/>
              </a:rPr>
              <a:t>返回目录</a:t>
            </a:r>
            <a:endParaRPr lang="zh-CN" altLang="en-US" sz="1000" dirty="0"/>
          </a:p>
        </p:txBody>
      </p:sp>
      <p:sp>
        <p:nvSpPr>
          <p:cNvPr id="9" name="内容占位符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7" name="图片 6" descr="Logo.pn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236000" y="504000"/>
            <a:ext cx="1410750" cy="594000"/>
          </a:xfrm>
          <a:prstGeom prst="rect">
            <a:avLst/>
          </a:prstGeom>
        </p:spPr>
      </p:pic>
      <p:pic>
        <p:nvPicPr>
          <p:cNvPr id="10" name="图片 9" descr="iAutoLogo.png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52218" y="661035"/>
            <a:ext cx="2019582" cy="247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945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1187624" y="2276872"/>
            <a:ext cx="6345260" cy="3530600"/>
          </a:xfrm>
        </p:spPr>
        <p:txBody>
          <a:bodyPr>
            <a:normAutofit/>
          </a:bodyPr>
          <a:lstStyle/>
          <a:p>
            <a:pPr>
              <a:buNone/>
            </a:pPr>
            <a:endParaRPr lang="en-US" altLang="zh-CN" sz="1400" dirty="0" smtClean="0"/>
          </a:p>
          <a:p>
            <a:pPr>
              <a:lnSpc>
                <a:spcPct val="150000"/>
              </a:lnSpc>
              <a:buNone/>
            </a:pPr>
            <a:r>
              <a:rPr lang="en-US" altLang="zh-CN" sz="1400" dirty="0" smtClean="0"/>
              <a:t>	</a:t>
            </a:r>
            <a:endParaRPr lang="zh-CN" altLang="en-US" sz="1400" dirty="0"/>
          </a:p>
        </p:txBody>
      </p:sp>
      <p:sp>
        <p:nvSpPr>
          <p:cNvPr id="5" name="TextBox 4"/>
          <p:cNvSpPr txBox="1"/>
          <p:nvPr/>
        </p:nvSpPr>
        <p:spPr>
          <a:xfrm>
            <a:off x="2483768" y="908720"/>
            <a:ext cx="4536504" cy="5732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 smtClean="0">
                <a:solidFill>
                  <a:schemeClr val="bg1"/>
                </a:solidFill>
              </a:rPr>
              <a:t>4.1 </a:t>
            </a:r>
            <a:r>
              <a:rPr lang="zh-CN" altLang="en-US" sz="2400" dirty="0" smtClean="0">
                <a:solidFill>
                  <a:schemeClr val="bg1"/>
                </a:solidFill>
              </a:rPr>
              <a:t>问题</a:t>
            </a:r>
            <a:r>
              <a:rPr lang="en-US" altLang="zh-CN" sz="2400" dirty="0" smtClean="0">
                <a:solidFill>
                  <a:schemeClr val="bg1"/>
                </a:solidFill>
              </a:rPr>
              <a:t>1</a:t>
            </a:r>
            <a:r>
              <a:rPr lang="zh-CN" altLang="en-US" sz="2400" dirty="0" smtClean="0">
                <a:solidFill>
                  <a:schemeClr val="bg1"/>
                </a:solidFill>
              </a:rPr>
              <a:t>：文件互相包含问题</a:t>
            </a:r>
            <a:endParaRPr lang="en-US" altLang="zh-CN" sz="2400" dirty="0" smtClean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00100" y="5286388"/>
            <a:ext cx="67866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对于具有相互包含关系的文件</a:t>
            </a:r>
            <a:r>
              <a:rPr lang="en-US" altLang="zh-CN" dirty="0" smtClean="0"/>
              <a:t>A</a:t>
            </a:r>
            <a:r>
              <a:rPr lang="zh-CN" altLang="en-US" dirty="0" smtClean="0"/>
              <a:t>和文件</a:t>
            </a:r>
            <a:r>
              <a:rPr lang="en-US" altLang="zh-CN" dirty="0" smtClean="0"/>
              <a:t>B</a:t>
            </a:r>
            <a:r>
              <a:rPr lang="zh-CN" altLang="en-US" dirty="0" smtClean="0"/>
              <a:t>，该如何拆分他们之间的关系，并进行打桩测试呢？</a:t>
            </a:r>
            <a:endParaRPr lang="zh-CN" altLang="en-US" dirty="0"/>
          </a:p>
        </p:txBody>
      </p:sp>
      <p:pic>
        <p:nvPicPr>
          <p:cNvPr id="9" name="图片 8" descr="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99592" y="2636912"/>
            <a:ext cx="7140937" cy="256067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27584" y="2204864"/>
            <a:ext cx="3240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问题</a:t>
            </a:r>
            <a:r>
              <a:rPr lang="en-US" altLang="zh-CN" dirty="0" smtClean="0"/>
              <a:t>1</a:t>
            </a:r>
            <a:r>
              <a:rPr lang="zh-CN" altLang="en-US" dirty="0" smtClean="0"/>
              <a:t>：文件互相包含问题</a:t>
            </a:r>
            <a:endParaRPr lang="zh-CN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100392" y="6381328"/>
            <a:ext cx="9361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 smtClean="0">
                <a:hlinkClick r:id="rId3" action="ppaction://hlinksldjump"/>
              </a:rPr>
              <a:t>返回目录</a:t>
            </a:r>
            <a:endParaRPr lang="zh-CN" altLang="en-US" sz="1000" dirty="0"/>
          </a:p>
        </p:txBody>
      </p:sp>
      <p:pic>
        <p:nvPicPr>
          <p:cNvPr id="10" name="图片 9" descr="Logo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236000" y="504000"/>
            <a:ext cx="1410750" cy="594000"/>
          </a:xfrm>
          <a:prstGeom prst="rect">
            <a:avLst/>
          </a:prstGeom>
        </p:spPr>
      </p:pic>
      <p:pic>
        <p:nvPicPr>
          <p:cNvPr id="11" name="图片 10" descr="iAutoLogo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52218" y="661035"/>
            <a:ext cx="2019582" cy="247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945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1187624" y="2276872"/>
            <a:ext cx="6345260" cy="3530600"/>
          </a:xfrm>
        </p:spPr>
        <p:txBody>
          <a:bodyPr>
            <a:normAutofit/>
          </a:bodyPr>
          <a:lstStyle/>
          <a:p>
            <a:pPr>
              <a:buNone/>
            </a:pPr>
            <a:endParaRPr lang="en-US" altLang="zh-CN" sz="1400" dirty="0" smtClean="0"/>
          </a:p>
          <a:p>
            <a:pPr>
              <a:lnSpc>
                <a:spcPct val="150000"/>
              </a:lnSpc>
              <a:buNone/>
            </a:pPr>
            <a:r>
              <a:rPr lang="en-US" altLang="zh-CN" sz="1400" dirty="0" smtClean="0"/>
              <a:t>	</a:t>
            </a:r>
            <a:endParaRPr lang="zh-CN" altLang="en-US" sz="1400" dirty="0"/>
          </a:p>
        </p:txBody>
      </p:sp>
      <p:pic>
        <p:nvPicPr>
          <p:cNvPr id="6" name="图片 5" descr="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28662" y="2285992"/>
            <a:ext cx="7133316" cy="352855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100392" y="6381328"/>
            <a:ext cx="9361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 smtClean="0">
                <a:hlinkClick r:id="rId3" action="ppaction://hlinksldjump"/>
              </a:rPr>
              <a:t>返回目录</a:t>
            </a:r>
            <a:endParaRPr lang="zh-CN" altLang="en-US" sz="1000" dirty="0"/>
          </a:p>
        </p:txBody>
      </p:sp>
      <p:sp>
        <p:nvSpPr>
          <p:cNvPr id="8" name="TextBox 7"/>
          <p:cNvSpPr txBox="1"/>
          <p:nvPr/>
        </p:nvSpPr>
        <p:spPr>
          <a:xfrm>
            <a:off x="2555776" y="1052736"/>
            <a:ext cx="4536504" cy="5732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 smtClean="0">
                <a:solidFill>
                  <a:schemeClr val="bg1"/>
                </a:solidFill>
              </a:rPr>
              <a:t>4.1 </a:t>
            </a:r>
            <a:r>
              <a:rPr lang="zh-CN" altLang="en-US" sz="2400" dirty="0" smtClean="0">
                <a:solidFill>
                  <a:schemeClr val="bg1"/>
                </a:solidFill>
              </a:rPr>
              <a:t>问题</a:t>
            </a:r>
            <a:r>
              <a:rPr lang="en-US" altLang="zh-CN" sz="2400" dirty="0" smtClean="0">
                <a:solidFill>
                  <a:schemeClr val="bg1"/>
                </a:solidFill>
              </a:rPr>
              <a:t>1</a:t>
            </a:r>
            <a:r>
              <a:rPr lang="zh-CN" altLang="en-US" sz="2400" dirty="0" smtClean="0">
                <a:solidFill>
                  <a:schemeClr val="bg1"/>
                </a:solidFill>
              </a:rPr>
              <a:t>：文件互相包含问题</a:t>
            </a:r>
            <a:endParaRPr lang="en-US" altLang="zh-CN" sz="2400" dirty="0" smtClean="0">
              <a:solidFill>
                <a:schemeClr val="bg1"/>
              </a:solidFill>
            </a:endParaRPr>
          </a:p>
        </p:txBody>
      </p:sp>
      <p:pic>
        <p:nvPicPr>
          <p:cNvPr id="9" name="图片 8" descr="Logo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236000" y="504000"/>
            <a:ext cx="1410750" cy="594000"/>
          </a:xfrm>
          <a:prstGeom prst="rect">
            <a:avLst/>
          </a:prstGeom>
        </p:spPr>
      </p:pic>
      <p:pic>
        <p:nvPicPr>
          <p:cNvPr id="10" name="图片 9" descr="iAutoLogo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52218" y="661035"/>
            <a:ext cx="2019582" cy="247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945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1187624" y="2276872"/>
            <a:ext cx="6345260" cy="3530600"/>
          </a:xfrm>
        </p:spPr>
        <p:txBody>
          <a:bodyPr>
            <a:normAutofit/>
          </a:bodyPr>
          <a:lstStyle/>
          <a:p>
            <a:pPr>
              <a:buNone/>
            </a:pPr>
            <a:endParaRPr lang="en-US" altLang="zh-CN" sz="1400" dirty="0" smtClean="0"/>
          </a:p>
          <a:p>
            <a:pPr>
              <a:lnSpc>
                <a:spcPct val="150000"/>
              </a:lnSpc>
              <a:buNone/>
            </a:pPr>
            <a:r>
              <a:rPr lang="en-US" altLang="zh-CN" sz="1400" dirty="0" smtClean="0"/>
              <a:t>	</a:t>
            </a:r>
            <a:endParaRPr lang="zh-CN" altLang="en-US" sz="1400" dirty="0"/>
          </a:p>
        </p:txBody>
      </p:sp>
      <p:sp>
        <p:nvSpPr>
          <p:cNvPr id="7" name="TextBox 6"/>
          <p:cNvSpPr txBox="1"/>
          <p:nvPr/>
        </p:nvSpPr>
        <p:spPr>
          <a:xfrm>
            <a:off x="8100392" y="6381328"/>
            <a:ext cx="9361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 smtClean="0">
                <a:hlinkClick r:id="rId2" action="ppaction://hlinksldjump"/>
              </a:rPr>
              <a:t>返回目录</a:t>
            </a:r>
            <a:endParaRPr lang="zh-CN" altLang="en-US" sz="1000" dirty="0"/>
          </a:p>
        </p:txBody>
      </p:sp>
      <p:sp>
        <p:nvSpPr>
          <p:cNvPr id="8" name="TextBox 7"/>
          <p:cNvSpPr txBox="1"/>
          <p:nvPr/>
        </p:nvSpPr>
        <p:spPr>
          <a:xfrm>
            <a:off x="2483768" y="908720"/>
            <a:ext cx="4536504" cy="5732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 smtClean="0">
                <a:solidFill>
                  <a:schemeClr val="bg1"/>
                </a:solidFill>
              </a:rPr>
              <a:t>4.1 </a:t>
            </a:r>
            <a:r>
              <a:rPr lang="zh-CN" altLang="en-US" sz="2400" dirty="0" smtClean="0">
                <a:solidFill>
                  <a:schemeClr val="bg1"/>
                </a:solidFill>
              </a:rPr>
              <a:t>问题</a:t>
            </a:r>
            <a:r>
              <a:rPr lang="en-US" altLang="zh-CN" sz="2400" dirty="0" smtClean="0">
                <a:solidFill>
                  <a:schemeClr val="bg1"/>
                </a:solidFill>
              </a:rPr>
              <a:t>1</a:t>
            </a:r>
            <a:r>
              <a:rPr lang="zh-CN" altLang="en-US" sz="2400" dirty="0" smtClean="0">
                <a:solidFill>
                  <a:schemeClr val="bg1"/>
                </a:solidFill>
              </a:rPr>
              <a:t>：文件互相包含问题</a:t>
            </a:r>
            <a:endParaRPr lang="en-US" altLang="zh-CN" sz="2400" dirty="0" smtClean="0">
              <a:solidFill>
                <a:schemeClr val="bg1"/>
              </a:solidFill>
            </a:endParaRPr>
          </a:p>
        </p:txBody>
      </p:sp>
      <p:pic>
        <p:nvPicPr>
          <p:cNvPr id="9" name="图片 8" descr="3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00100" y="2357430"/>
            <a:ext cx="7140937" cy="3170362"/>
          </a:xfrm>
          <a:prstGeom prst="rect">
            <a:avLst/>
          </a:prstGeom>
        </p:spPr>
      </p:pic>
      <p:pic>
        <p:nvPicPr>
          <p:cNvPr id="6" name="图片 5" descr="Logo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236000" y="504000"/>
            <a:ext cx="1410750" cy="594000"/>
          </a:xfrm>
          <a:prstGeom prst="rect">
            <a:avLst/>
          </a:prstGeom>
        </p:spPr>
      </p:pic>
      <p:pic>
        <p:nvPicPr>
          <p:cNvPr id="10" name="图片 9" descr="iAutoLogo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52218" y="661035"/>
            <a:ext cx="2019582" cy="247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945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4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57224" y="2285992"/>
            <a:ext cx="7140937" cy="137941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71538" y="4000504"/>
            <a:ext cx="678661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此时</a:t>
            </a:r>
            <a:r>
              <a:rPr lang="en-US" altLang="zh-CN" dirty="0" err="1" smtClean="0"/>
              <a:t>test_funcA</a:t>
            </a:r>
            <a:r>
              <a:rPr lang="zh-CN" altLang="en-US" dirty="0" smtClean="0"/>
              <a:t>中，调用</a:t>
            </a:r>
            <a:r>
              <a:rPr lang="en-US" altLang="zh-CN" dirty="0" err="1" smtClean="0"/>
              <a:t>a.funcA</a:t>
            </a:r>
            <a:r>
              <a:rPr lang="en-US" altLang="zh-CN" dirty="0" smtClean="0"/>
              <a:t>()</a:t>
            </a:r>
            <a:r>
              <a:rPr lang="zh-CN" altLang="en-US" dirty="0" smtClean="0"/>
              <a:t>时，最终调用的是</a:t>
            </a:r>
            <a:r>
              <a:rPr lang="en-US" altLang="zh-CN" dirty="0" smtClean="0"/>
              <a:t>space Test::B</a:t>
            </a:r>
            <a:r>
              <a:rPr lang="zh-CN" altLang="en-US" dirty="0" smtClean="0"/>
              <a:t>的</a:t>
            </a:r>
            <a:r>
              <a:rPr lang="en-US" altLang="zh-CN" dirty="0" err="1" smtClean="0"/>
              <a:t>funcB</a:t>
            </a:r>
            <a:r>
              <a:rPr lang="zh-CN" altLang="en-US" dirty="0" smtClean="0"/>
              <a:t>函数。</a:t>
            </a:r>
            <a:endParaRPr lang="en-US" altLang="zh-CN" dirty="0" smtClean="0"/>
          </a:p>
          <a:p>
            <a:r>
              <a:rPr lang="zh-CN" altLang="en-US" dirty="0" smtClean="0"/>
              <a:t>而</a:t>
            </a:r>
            <a:r>
              <a:rPr lang="en-US" altLang="zh-CN" dirty="0" err="1" smtClean="0"/>
              <a:t>test_FuncB</a:t>
            </a:r>
            <a:r>
              <a:rPr lang="zh-CN" altLang="en-US" dirty="0" smtClean="0"/>
              <a:t>中，调用</a:t>
            </a:r>
            <a:r>
              <a:rPr lang="en-US" altLang="zh-CN" dirty="0" err="1" smtClean="0"/>
              <a:t>b.getA</a:t>
            </a:r>
            <a:r>
              <a:rPr lang="en-US" altLang="zh-CN" dirty="0" smtClean="0"/>
              <a:t>()-&gt;</a:t>
            </a:r>
            <a:r>
              <a:rPr lang="en-US" altLang="zh-CN" dirty="0" err="1" smtClean="0"/>
              <a:t>funcA</a:t>
            </a:r>
            <a:r>
              <a:rPr lang="en-US" altLang="zh-CN" dirty="0" smtClean="0"/>
              <a:t>()</a:t>
            </a:r>
            <a:r>
              <a:rPr lang="zh-CN" altLang="en-US" dirty="0" smtClean="0"/>
              <a:t>时，调用的则是</a:t>
            </a:r>
            <a:r>
              <a:rPr lang="en-US" altLang="zh-CN" dirty="0" smtClean="0"/>
              <a:t>space Test::A</a:t>
            </a:r>
            <a:r>
              <a:rPr lang="zh-CN" altLang="en-US" dirty="0" smtClean="0"/>
              <a:t>的</a:t>
            </a:r>
            <a:r>
              <a:rPr lang="en-US" altLang="zh-CN" dirty="0" err="1" smtClean="0"/>
              <a:t>funcA</a:t>
            </a:r>
            <a:r>
              <a:rPr lang="zh-CN" altLang="en-US" dirty="0" smtClean="0"/>
              <a:t>函数。</a:t>
            </a:r>
            <a:endParaRPr lang="zh-CN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100392" y="6381328"/>
            <a:ext cx="9361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 smtClean="0">
                <a:hlinkClick r:id="rId3" action="ppaction://hlinksldjump"/>
              </a:rPr>
              <a:t>返回目录</a:t>
            </a:r>
            <a:endParaRPr lang="zh-CN" altLang="en-US" sz="1000" dirty="0"/>
          </a:p>
        </p:txBody>
      </p:sp>
      <p:sp>
        <p:nvSpPr>
          <p:cNvPr id="9" name="TextBox 8"/>
          <p:cNvSpPr txBox="1"/>
          <p:nvPr/>
        </p:nvSpPr>
        <p:spPr>
          <a:xfrm>
            <a:off x="2483768" y="908720"/>
            <a:ext cx="4536504" cy="5732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 smtClean="0">
                <a:solidFill>
                  <a:schemeClr val="bg1"/>
                </a:solidFill>
              </a:rPr>
              <a:t>4.1 </a:t>
            </a:r>
            <a:r>
              <a:rPr lang="zh-CN" altLang="en-US" sz="2400" dirty="0" smtClean="0">
                <a:solidFill>
                  <a:schemeClr val="bg1"/>
                </a:solidFill>
              </a:rPr>
              <a:t>问题</a:t>
            </a:r>
            <a:r>
              <a:rPr lang="en-US" altLang="zh-CN" sz="2400" dirty="0" smtClean="0">
                <a:solidFill>
                  <a:schemeClr val="bg1"/>
                </a:solidFill>
              </a:rPr>
              <a:t>1</a:t>
            </a:r>
            <a:r>
              <a:rPr lang="zh-CN" altLang="en-US" sz="2400" dirty="0" smtClean="0">
                <a:solidFill>
                  <a:schemeClr val="bg1"/>
                </a:solidFill>
              </a:rPr>
              <a:t>：文件互相包含问题</a:t>
            </a:r>
            <a:endParaRPr lang="en-US" altLang="zh-CN" sz="2400" dirty="0" smtClean="0">
              <a:solidFill>
                <a:schemeClr val="bg1"/>
              </a:solidFill>
            </a:endParaRPr>
          </a:p>
        </p:txBody>
      </p:sp>
      <p:pic>
        <p:nvPicPr>
          <p:cNvPr id="10" name="图片 9" descr="Logo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236000" y="504000"/>
            <a:ext cx="1410750" cy="594000"/>
          </a:xfrm>
          <a:prstGeom prst="rect">
            <a:avLst/>
          </a:prstGeom>
        </p:spPr>
      </p:pic>
      <p:pic>
        <p:nvPicPr>
          <p:cNvPr id="11" name="图片 10" descr="iAutoLogo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52218" y="661035"/>
            <a:ext cx="2019582" cy="247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945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/>
          <p:cNvSpPr txBox="1">
            <a:spLocks noGrp="1"/>
          </p:cNvSpPr>
          <p:nvPr>
            <p:ph idx="1"/>
          </p:nvPr>
        </p:nvSpPr>
        <p:spPr>
          <a:xfrm>
            <a:off x="827584" y="2276872"/>
            <a:ext cx="7704856" cy="44371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solidFill>
                  <a:schemeClr val="tx1"/>
                </a:solidFill>
              </a:rPr>
              <a:t>方法一</a:t>
            </a:r>
            <a:r>
              <a:rPr lang="zh-CN" altLang="en-US" sz="1600" dirty="0" smtClean="0">
                <a:solidFill>
                  <a:schemeClr val="tx1"/>
                </a:solidFill>
              </a:rPr>
              <a:t> </a:t>
            </a:r>
            <a:r>
              <a:rPr lang="zh-CN" altLang="en-US" sz="1600" dirty="0" smtClean="0"/>
              <a:t>用</a:t>
            </a:r>
            <a:r>
              <a:rPr lang="en-US" altLang="zh-CN" sz="1600" dirty="0" smtClean="0"/>
              <a:t>strip</a:t>
            </a:r>
            <a:r>
              <a:rPr lang="zh-CN" altLang="en-US" sz="1600" dirty="0" smtClean="0"/>
              <a:t>处理，去掉其中的调试信息，执行文件大小将小很多</a:t>
            </a:r>
            <a:endParaRPr lang="en-US" altLang="zh-CN" sz="1600" dirty="0" smtClean="0">
              <a:solidFill>
                <a:srgbClr val="FF0000"/>
              </a:solidFill>
            </a:endParaRPr>
          </a:p>
          <a:p>
            <a:pPr>
              <a:buNone/>
            </a:pPr>
            <a:r>
              <a:rPr lang="en-US" altLang="zh-CN" sz="1200" dirty="0" smtClean="0">
                <a:solidFill>
                  <a:srgbClr val="FF0000"/>
                </a:solidFill>
              </a:rPr>
              <a:t>	  Push</a:t>
            </a:r>
            <a:r>
              <a:rPr lang="zh-CN" altLang="en-US" sz="1200" dirty="0" smtClean="0">
                <a:solidFill>
                  <a:srgbClr val="FF0000"/>
                </a:solidFill>
              </a:rPr>
              <a:t>时若库文件或可执行文件过大，在</a:t>
            </a:r>
            <a:r>
              <a:rPr lang="en-US" altLang="zh-CN" sz="1200" dirty="0" smtClean="0">
                <a:solidFill>
                  <a:srgbClr val="FF0000"/>
                </a:solidFill>
              </a:rPr>
              <a:t>push</a:t>
            </a:r>
            <a:r>
              <a:rPr lang="zh-CN" altLang="en-US" sz="1200" dirty="0" smtClean="0">
                <a:solidFill>
                  <a:srgbClr val="FF0000"/>
                </a:solidFill>
              </a:rPr>
              <a:t>之前先执行</a:t>
            </a:r>
            <a:endParaRPr lang="en-US" altLang="zh-CN" sz="1200" dirty="0" smtClean="0">
              <a:solidFill>
                <a:srgbClr val="FF0000"/>
              </a:solidFill>
            </a:endParaRPr>
          </a:p>
          <a:p>
            <a:pPr>
              <a:buNone/>
            </a:pPr>
            <a:r>
              <a:rPr lang="en-US" altLang="zh-CN" sz="1400" b="1" dirty="0" smtClean="0">
                <a:solidFill>
                  <a:srgbClr val="FF0000"/>
                </a:solidFill>
              </a:rPr>
              <a:t>	  arm-</a:t>
            </a:r>
            <a:r>
              <a:rPr lang="en-US" altLang="zh-CN" sz="1400" b="1" dirty="0" err="1" smtClean="0">
                <a:solidFill>
                  <a:srgbClr val="FF0000"/>
                </a:solidFill>
              </a:rPr>
              <a:t>eabi</a:t>
            </a:r>
            <a:r>
              <a:rPr lang="en-US" altLang="zh-CN" sz="1400" b="1" dirty="0" smtClean="0">
                <a:solidFill>
                  <a:srgbClr val="FF0000"/>
                </a:solidFill>
              </a:rPr>
              <a:t>-strip</a:t>
            </a:r>
            <a:r>
              <a:rPr lang="en-US" altLang="zh-CN" sz="1200" b="1" dirty="0" smtClean="0">
                <a:solidFill>
                  <a:srgbClr val="FF0000"/>
                </a:solidFill>
              </a:rPr>
              <a:t>  out/target/product/generic/symbols/system/lib/</a:t>
            </a:r>
            <a:r>
              <a:rPr lang="en-US" altLang="zh-CN" sz="1200" b="1" dirty="0" err="1" smtClean="0">
                <a:solidFill>
                  <a:srgbClr val="FF0000"/>
                </a:solidFill>
              </a:rPr>
              <a:t>libwfdTest.so</a:t>
            </a:r>
            <a:endParaRPr lang="en-US" altLang="zh-CN" sz="1200" dirty="0" smtClean="0"/>
          </a:p>
          <a:p>
            <a:pPr>
              <a:buNone/>
            </a:pPr>
            <a:r>
              <a:rPr lang="en-US" altLang="zh-CN" sz="1200" dirty="0" smtClean="0"/>
              <a:t>	</a:t>
            </a:r>
            <a:r>
              <a:rPr lang="zh-CN" altLang="en-US" sz="1200" dirty="0" smtClean="0"/>
              <a:t>（</a:t>
            </a:r>
            <a:r>
              <a:rPr lang="en-US" altLang="zh-CN" sz="1200" dirty="0" err="1" smtClean="0"/>
              <a:t>linux</a:t>
            </a:r>
            <a:r>
              <a:rPr lang="zh-CN" altLang="en-US" sz="1200" dirty="0" smtClean="0"/>
              <a:t>中的</a:t>
            </a:r>
            <a:r>
              <a:rPr lang="en-US" altLang="zh-CN" sz="1200" dirty="0" smtClean="0"/>
              <a:t>strip</a:t>
            </a:r>
            <a:r>
              <a:rPr lang="zh-CN" altLang="en-US" sz="1200" dirty="0" smtClean="0"/>
              <a:t>原理简介</a:t>
            </a:r>
            <a:r>
              <a:rPr lang="en-US" altLang="zh-CN" sz="1200" b="1" dirty="0" smtClean="0">
                <a:hlinkClick r:id="rId2"/>
              </a:rPr>
              <a:t>https://blog.csdn.net/stpeace/article/details/47090255</a:t>
            </a:r>
            <a:r>
              <a:rPr lang="zh-CN" altLang="en-US" sz="1200" b="1" dirty="0" smtClean="0"/>
              <a:t>）</a:t>
            </a:r>
            <a:endParaRPr lang="en-US" altLang="zh-CN" sz="1200" b="1" dirty="0" smtClean="0"/>
          </a:p>
          <a:p>
            <a:pPr>
              <a:buNone/>
            </a:pPr>
            <a:endParaRPr lang="en-US" altLang="zh-CN" sz="1200" dirty="0" smtClean="0"/>
          </a:p>
          <a:p>
            <a:r>
              <a:rPr lang="zh-CN" altLang="en-US" sz="1600" b="1" dirty="0" smtClean="0"/>
              <a:t>方法二</a:t>
            </a:r>
            <a:r>
              <a:rPr lang="zh-CN" altLang="en-US" sz="1600" dirty="0" smtClean="0"/>
              <a:t> 如果</a:t>
            </a:r>
            <a:r>
              <a:rPr lang="en-US" altLang="zh-CN" sz="1600" dirty="0" smtClean="0"/>
              <a:t>strip</a:t>
            </a:r>
            <a:r>
              <a:rPr lang="zh-CN" altLang="en-US" sz="1600" dirty="0" smtClean="0"/>
              <a:t>之后文件还是很大，则可以将文件分割成多个小文件进行</a:t>
            </a:r>
            <a:r>
              <a:rPr lang="en-US" altLang="zh-CN" sz="1600" dirty="0" smtClean="0"/>
              <a:t>push</a:t>
            </a:r>
            <a:r>
              <a:rPr lang="zh-CN" altLang="en-US" sz="1600" dirty="0" smtClean="0"/>
              <a:t>。</a:t>
            </a:r>
            <a:endParaRPr lang="en-US" altLang="zh-CN" sz="1200" dirty="0" smtClean="0">
              <a:solidFill>
                <a:srgbClr val="FF0000"/>
              </a:solidFill>
            </a:endParaRPr>
          </a:p>
          <a:p>
            <a:pPr>
              <a:buNone/>
            </a:pPr>
            <a:r>
              <a:rPr lang="en-US" altLang="zh-CN" sz="1200" dirty="0" smtClean="0"/>
              <a:t>	</a:t>
            </a:r>
            <a:r>
              <a:rPr lang="zh-CN" altLang="en-US" sz="1200" b="1" dirty="0" smtClean="0"/>
              <a:t>以</a:t>
            </a:r>
            <a:r>
              <a:rPr lang="en-US" altLang="zh-CN" sz="1200" b="1" dirty="0" err="1" smtClean="0"/>
              <a:t>libbtservicestubutest.so</a:t>
            </a:r>
            <a:r>
              <a:rPr lang="zh-CN" altLang="en-US" sz="1200" b="1" dirty="0" smtClean="0"/>
              <a:t>为例：</a:t>
            </a:r>
          </a:p>
          <a:p>
            <a:pPr>
              <a:buFont typeface="Wingdings" pitchFamily="2" charset="2"/>
              <a:buChar char="l"/>
            </a:pPr>
            <a:r>
              <a:rPr lang="en-US" altLang="zh-CN" sz="1200" dirty="0" smtClean="0"/>
              <a:t>1.</a:t>
            </a:r>
            <a:r>
              <a:rPr lang="zh-CN" altLang="en-US" sz="1200" dirty="0" smtClean="0"/>
              <a:t>分割文件</a:t>
            </a:r>
          </a:p>
          <a:p>
            <a:pPr>
              <a:buNone/>
            </a:pPr>
            <a:r>
              <a:rPr lang="en-US" altLang="zh-CN" sz="1200" dirty="0" smtClean="0"/>
              <a:t>	split -b 8m out/target/product/generic/symbols/system/lib/</a:t>
            </a:r>
            <a:r>
              <a:rPr lang="en-US" altLang="zh-CN" sz="1200" dirty="0" err="1" smtClean="0"/>
              <a:t>libbtservicestubutest.so</a:t>
            </a:r>
            <a:r>
              <a:rPr lang="en-US" altLang="zh-CN" sz="1200" dirty="0" smtClean="0"/>
              <a:t> XXX</a:t>
            </a:r>
          </a:p>
          <a:p>
            <a:pPr>
              <a:buNone/>
            </a:pPr>
            <a:r>
              <a:rPr lang="en-US" altLang="zh-CN" sz="1000" dirty="0" smtClean="0"/>
              <a:t>	※XXX</a:t>
            </a:r>
            <a:r>
              <a:rPr lang="zh-CN" altLang="en-US" sz="1000" dirty="0" smtClean="0"/>
              <a:t>是分割后的文件，可以随意命名</a:t>
            </a:r>
          </a:p>
          <a:p>
            <a:pPr>
              <a:buNone/>
            </a:pPr>
            <a:r>
              <a:rPr lang="en-US" altLang="zh-CN" sz="1000" dirty="0" smtClean="0"/>
              <a:t>	※8m</a:t>
            </a:r>
            <a:r>
              <a:rPr lang="zh-CN" altLang="en-US" sz="1000" dirty="0" smtClean="0"/>
              <a:t>是分割后的每个文件大小为</a:t>
            </a:r>
            <a:r>
              <a:rPr lang="en-US" altLang="zh-CN" sz="1000" dirty="0" smtClean="0"/>
              <a:t>8</a:t>
            </a:r>
            <a:r>
              <a:rPr lang="zh-CN" altLang="en-US" sz="1000" dirty="0" smtClean="0"/>
              <a:t>兆，通常</a:t>
            </a:r>
            <a:r>
              <a:rPr lang="en-US" altLang="zh-CN" sz="1000" dirty="0" smtClean="0"/>
              <a:t>5m~8m</a:t>
            </a:r>
            <a:r>
              <a:rPr lang="zh-CN" altLang="en-US" sz="1000" dirty="0" smtClean="0"/>
              <a:t>文件的</a:t>
            </a:r>
            <a:r>
              <a:rPr lang="en-US" altLang="zh-CN" sz="1000" dirty="0" smtClean="0"/>
              <a:t>push</a:t>
            </a:r>
            <a:r>
              <a:rPr lang="zh-CN" altLang="en-US" sz="1000" dirty="0" smtClean="0"/>
              <a:t>成功率会高一些</a:t>
            </a:r>
            <a:endParaRPr lang="en-US" altLang="zh-CN" sz="1000" dirty="0" smtClean="0">
              <a:solidFill>
                <a:srgbClr val="FF0000"/>
              </a:solidFill>
            </a:endParaRPr>
          </a:p>
          <a:p>
            <a:pPr>
              <a:buFont typeface="Wingdings" pitchFamily="2" charset="2"/>
              <a:buChar char="l"/>
            </a:pPr>
            <a:r>
              <a:rPr lang="en-US" altLang="zh-CN" sz="1200" dirty="0" smtClean="0"/>
              <a:t> 2.</a:t>
            </a:r>
            <a:r>
              <a:rPr lang="zh-CN" altLang="en-US" sz="1200" dirty="0" smtClean="0"/>
              <a:t>查看分割文件</a:t>
            </a:r>
          </a:p>
          <a:p>
            <a:pPr>
              <a:buNone/>
            </a:pPr>
            <a:r>
              <a:rPr lang="en-US" altLang="zh-CN" sz="1200" dirty="0" smtClean="0"/>
              <a:t>	</a:t>
            </a:r>
            <a:r>
              <a:rPr lang="zh-CN" altLang="en-US" sz="1200" dirty="0" smtClean="0"/>
              <a:t>执行</a:t>
            </a:r>
            <a:r>
              <a:rPr lang="en-US" altLang="zh-CN" sz="1200" dirty="0" err="1" smtClean="0"/>
              <a:t>ls</a:t>
            </a:r>
            <a:r>
              <a:rPr lang="zh-CN" altLang="en-US" sz="1200" dirty="0" smtClean="0"/>
              <a:t>命令以后，会发现多出一些文件</a:t>
            </a:r>
            <a:r>
              <a:rPr lang="en-US" altLang="zh-CN" sz="1200" dirty="0" err="1" smtClean="0"/>
              <a:t>XXXaa</a:t>
            </a:r>
            <a:r>
              <a:rPr lang="zh-CN" altLang="en-US" sz="1200" dirty="0" smtClean="0"/>
              <a:t>、</a:t>
            </a:r>
            <a:r>
              <a:rPr lang="en-US" altLang="zh-CN" sz="1200" dirty="0" err="1" smtClean="0"/>
              <a:t>XXXab</a:t>
            </a:r>
            <a:r>
              <a:rPr lang="zh-CN" altLang="en-US" sz="1200" dirty="0" smtClean="0"/>
              <a:t>、</a:t>
            </a:r>
            <a:r>
              <a:rPr lang="en-US" altLang="zh-CN" sz="1200" dirty="0" err="1" smtClean="0"/>
              <a:t>XXXac</a:t>
            </a:r>
            <a:r>
              <a:rPr lang="en-US" altLang="zh-CN" sz="1200" dirty="0" smtClean="0"/>
              <a:t>......</a:t>
            </a:r>
            <a:endParaRPr lang="en-US" altLang="zh-CN" sz="1200" dirty="0" smtClean="0">
              <a:solidFill>
                <a:srgbClr val="FF0000"/>
              </a:solidFill>
            </a:endParaRPr>
          </a:p>
          <a:p>
            <a:endParaRPr lang="zh-CN" altLang="en-US" sz="1200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699792" y="1052736"/>
            <a:ext cx="381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smtClean="0">
                <a:solidFill>
                  <a:schemeClr val="bg1"/>
                </a:solidFill>
              </a:rPr>
              <a:t>4.2 </a:t>
            </a:r>
            <a:r>
              <a:rPr lang="zh-CN" altLang="en-US" sz="2400" dirty="0" smtClean="0">
                <a:solidFill>
                  <a:schemeClr val="bg1"/>
                </a:solidFill>
              </a:rPr>
              <a:t>问题</a:t>
            </a:r>
            <a:r>
              <a:rPr lang="en-US" altLang="zh-CN" sz="2400" dirty="0" smtClean="0">
                <a:solidFill>
                  <a:schemeClr val="bg1"/>
                </a:solidFill>
              </a:rPr>
              <a:t>2</a:t>
            </a:r>
            <a:r>
              <a:rPr lang="zh-CN" altLang="en-US" sz="2400" dirty="0" smtClean="0">
                <a:solidFill>
                  <a:schemeClr val="bg1"/>
                </a:solidFill>
              </a:rPr>
              <a:t>：</a:t>
            </a:r>
            <a:r>
              <a:rPr lang="en-US" altLang="zh-CN" sz="2400" dirty="0" err="1" smtClean="0">
                <a:solidFill>
                  <a:schemeClr val="bg1"/>
                </a:solidFill>
              </a:rPr>
              <a:t>adb</a:t>
            </a:r>
            <a:r>
              <a:rPr lang="en-US" altLang="zh-CN" sz="2400" dirty="0" smtClean="0">
                <a:solidFill>
                  <a:schemeClr val="bg1"/>
                </a:solidFill>
              </a:rPr>
              <a:t> push</a:t>
            </a:r>
            <a:r>
              <a:rPr lang="zh-CN" altLang="en-US" sz="2400" dirty="0" smtClean="0">
                <a:solidFill>
                  <a:schemeClr val="bg1"/>
                </a:solidFill>
              </a:rPr>
              <a:t>超时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252792" y="6533728"/>
            <a:ext cx="9361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 smtClean="0">
                <a:hlinkClick r:id="rId3" action="ppaction://hlinksldjump"/>
              </a:rPr>
              <a:t>返回目录</a:t>
            </a:r>
            <a:endParaRPr lang="zh-CN" altLang="en-US" sz="1000" dirty="0"/>
          </a:p>
        </p:txBody>
      </p:sp>
      <p:pic>
        <p:nvPicPr>
          <p:cNvPr id="6" name="图片 5" descr="Logo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236000" y="504000"/>
            <a:ext cx="1410750" cy="594000"/>
          </a:xfrm>
          <a:prstGeom prst="rect">
            <a:avLst/>
          </a:prstGeom>
        </p:spPr>
      </p:pic>
      <p:pic>
        <p:nvPicPr>
          <p:cNvPr id="7" name="图片 6" descr="iAutoLogo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52218" y="661035"/>
            <a:ext cx="2019582" cy="2476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27584" y="2420888"/>
            <a:ext cx="7416824" cy="4104456"/>
          </a:xfrm>
        </p:spPr>
        <p:txBody>
          <a:bodyPr>
            <a:normAutofit fontScale="92500" lnSpcReduction="10000"/>
          </a:bodyPr>
          <a:lstStyle/>
          <a:p>
            <a:pPr>
              <a:buFont typeface="Wingdings" pitchFamily="2" charset="2"/>
              <a:buChar char="l"/>
            </a:pPr>
            <a:r>
              <a:rPr lang="en-US" altLang="zh-CN" sz="1200" dirty="0" smtClean="0"/>
              <a:t>3.</a:t>
            </a:r>
            <a:r>
              <a:rPr lang="zh-CN" altLang="en-US" sz="1200" dirty="0" smtClean="0"/>
              <a:t>将分割后的文件</a:t>
            </a:r>
            <a:r>
              <a:rPr lang="en-US" altLang="zh-CN" sz="1200" dirty="0" smtClean="0"/>
              <a:t>push </a:t>
            </a:r>
          </a:p>
          <a:p>
            <a:pPr>
              <a:buNone/>
            </a:pPr>
            <a:r>
              <a:rPr lang="en-US" altLang="zh-CN" sz="1200" dirty="0" smtClean="0"/>
              <a:t>	</a:t>
            </a:r>
            <a:r>
              <a:rPr lang="en-US" altLang="zh-CN" sz="1200" dirty="0" err="1" smtClean="0"/>
              <a:t>adb</a:t>
            </a:r>
            <a:r>
              <a:rPr lang="en-US" altLang="zh-CN" sz="1200" dirty="0" smtClean="0"/>
              <a:t> -s emulator-5554 push </a:t>
            </a:r>
            <a:r>
              <a:rPr lang="en-US" altLang="zh-CN" sz="1200" dirty="0" err="1" smtClean="0"/>
              <a:t>XXXaa</a:t>
            </a:r>
            <a:r>
              <a:rPr lang="en-US" altLang="zh-CN" sz="1200" dirty="0" smtClean="0"/>
              <a:t> /data/lib/</a:t>
            </a:r>
            <a:r>
              <a:rPr lang="en-US" altLang="zh-CN" sz="1200" dirty="0" err="1" smtClean="0"/>
              <a:t>XXXaa</a:t>
            </a:r>
            <a:endParaRPr lang="en-US" altLang="zh-CN" sz="1200" dirty="0" smtClean="0"/>
          </a:p>
          <a:p>
            <a:pPr>
              <a:buNone/>
            </a:pPr>
            <a:r>
              <a:rPr lang="en-US" altLang="zh-CN" sz="1200" dirty="0" smtClean="0"/>
              <a:t>	</a:t>
            </a:r>
            <a:r>
              <a:rPr lang="en-US" altLang="zh-CN" sz="1200" dirty="0" err="1" smtClean="0"/>
              <a:t>adb</a:t>
            </a:r>
            <a:r>
              <a:rPr lang="en-US" altLang="zh-CN" sz="1200" dirty="0" smtClean="0"/>
              <a:t> -s emulator-5554 push </a:t>
            </a:r>
            <a:r>
              <a:rPr lang="en-US" altLang="zh-CN" sz="1200" dirty="0" err="1" smtClean="0"/>
              <a:t>XXXab</a:t>
            </a:r>
            <a:r>
              <a:rPr lang="en-US" altLang="zh-CN" sz="1200" dirty="0" smtClean="0"/>
              <a:t> /data/lib/</a:t>
            </a:r>
            <a:r>
              <a:rPr lang="en-US" altLang="zh-CN" sz="1200" dirty="0" err="1" smtClean="0"/>
              <a:t>XXXab</a:t>
            </a:r>
            <a:endParaRPr lang="en-US" altLang="zh-CN" sz="1200" dirty="0" smtClean="0"/>
          </a:p>
          <a:p>
            <a:pPr>
              <a:buNone/>
            </a:pPr>
            <a:r>
              <a:rPr lang="en-US" altLang="zh-CN" sz="1200" dirty="0" smtClean="0"/>
              <a:t>	</a:t>
            </a:r>
            <a:r>
              <a:rPr lang="en-US" altLang="zh-CN" sz="1200" dirty="0" err="1" smtClean="0"/>
              <a:t>adb</a:t>
            </a:r>
            <a:r>
              <a:rPr lang="en-US" altLang="zh-CN" sz="1200" dirty="0" smtClean="0"/>
              <a:t> -s emulator-5554 push </a:t>
            </a:r>
            <a:r>
              <a:rPr lang="en-US" altLang="zh-CN" sz="1200" dirty="0" err="1" smtClean="0"/>
              <a:t>XXXac</a:t>
            </a:r>
            <a:r>
              <a:rPr lang="en-US" altLang="zh-CN" sz="1200" dirty="0" smtClean="0"/>
              <a:t> /data/lib/</a:t>
            </a:r>
            <a:r>
              <a:rPr lang="en-US" altLang="zh-CN" sz="1200" dirty="0" err="1" smtClean="0"/>
              <a:t>XXXac</a:t>
            </a:r>
            <a:endParaRPr lang="en-US" altLang="zh-CN" sz="1200" dirty="0" smtClean="0"/>
          </a:p>
          <a:p>
            <a:pPr>
              <a:buFont typeface="Wingdings" pitchFamily="2" charset="2"/>
              <a:buChar char="l"/>
            </a:pPr>
            <a:r>
              <a:rPr lang="en-US" altLang="zh-CN" sz="1200" dirty="0" smtClean="0"/>
              <a:t>4.</a:t>
            </a:r>
            <a:r>
              <a:rPr lang="zh-CN" altLang="en-US" sz="1200" dirty="0" smtClean="0"/>
              <a:t>合并分割文件</a:t>
            </a:r>
          </a:p>
          <a:p>
            <a:pPr>
              <a:buNone/>
            </a:pPr>
            <a:r>
              <a:rPr lang="en-US" altLang="zh-CN" sz="1200" dirty="0" smtClean="0"/>
              <a:t>	</a:t>
            </a:r>
            <a:r>
              <a:rPr lang="zh-CN" altLang="en-US" sz="1200" dirty="0" smtClean="0"/>
              <a:t>进入</a:t>
            </a:r>
            <a:r>
              <a:rPr lang="en-US" altLang="zh-CN" sz="1200" dirty="0" smtClean="0"/>
              <a:t>/data/lib</a:t>
            </a:r>
            <a:r>
              <a:rPr lang="zh-CN" altLang="en-US" sz="1200" dirty="0" smtClean="0"/>
              <a:t>目录下执行</a:t>
            </a:r>
            <a:r>
              <a:rPr lang="en-US" altLang="zh-CN" sz="1200" dirty="0" smtClean="0"/>
              <a:t>cat </a:t>
            </a:r>
            <a:r>
              <a:rPr lang="en-US" altLang="zh-CN" sz="1200" dirty="0" err="1" smtClean="0"/>
              <a:t>XXXa</a:t>
            </a:r>
            <a:r>
              <a:rPr lang="en-US" altLang="zh-CN" sz="1200" dirty="0" smtClean="0"/>
              <a:t>* &gt; </a:t>
            </a:r>
            <a:r>
              <a:rPr lang="en-US" altLang="zh-CN" sz="1200" dirty="0" err="1" smtClean="0"/>
              <a:t>libbtservicestubutest.so</a:t>
            </a:r>
            <a:endParaRPr lang="en-US" altLang="zh-CN" sz="1200" dirty="0" smtClean="0"/>
          </a:p>
          <a:p>
            <a:pPr>
              <a:buNone/>
            </a:pPr>
            <a:endParaRPr lang="en-US" altLang="zh-CN" sz="1200" dirty="0" smtClean="0"/>
          </a:p>
          <a:p>
            <a:r>
              <a:rPr lang="zh-CN" altLang="en-US" sz="1200" dirty="0" smtClean="0">
                <a:solidFill>
                  <a:srgbClr val="FF0000"/>
                </a:solidFill>
              </a:rPr>
              <a:t>模拟器默认内存为</a:t>
            </a:r>
            <a:r>
              <a:rPr lang="en-US" altLang="zh-CN" sz="1200" dirty="0" smtClean="0">
                <a:solidFill>
                  <a:srgbClr val="FF0000"/>
                </a:solidFill>
              </a:rPr>
              <a:t>90M</a:t>
            </a:r>
            <a:r>
              <a:rPr lang="zh-CN" altLang="en-US" sz="1200" dirty="0" smtClean="0">
                <a:solidFill>
                  <a:srgbClr val="FF0000"/>
                </a:solidFill>
              </a:rPr>
              <a:t>，若可执行文件或库过大，模拟器内存不够，可指定启动的模拟器的大小，可在句末加上 </a:t>
            </a:r>
            <a:r>
              <a:rPr lang="en-US" altLang="zh-CN" sz="1200" dirty="0" smtClean="0">
                <a:solidFill>
                  <a:srgbClr val="FF0000"/>
                </a:solidFill>
              </a:rPr>
              <a:t>-memory 512  </a:t>
            </a:r>
            <a:r>
              <a:rPr lang="zh-CN" altLang="en-US" sz="1200" dirty="0" smtClean="0">
                <a:solidFill>
                  <a:srgbClr val="FF0000"/>
                </a:solidFill>
              </a:rPr>
              <a:t>单位默认为</a:t>
            </a:r>
            <a:r>
              <a:rPr lang="en-US" altLang="zh-CN" sz="1200" dirty="0" smtClean="0">
                <a:solidFill>
                  <a:srgbClr val="FF0000"/>
                </a:solidFill>
              </a:rPr>
              <a:t>M </a:t>
            </a:r>
            <a:r>
              <a:rPr lang="zh-CN" altLang="en-US" sz="1200" dirty="0" smtClean="0">
                <a:solidFill>
                  <a:srgbClr val="FF0000"/>
                </a:solidFill>
              </a:rPr>
              <a:t>，如下</a:t>
            </a:r>
            <a:endParaRPr lang="en-US" altLang="zh-CN" sz="1200" dirty="0" smtClean="0">
              <a:solidFill>
                <a:srgbClr val="FF0000"/>
              </a:solidFill>
            </a:endParaRPr>
          </a:p>
          <a:p>
            <a:pPr>
              <a:buNone/>
            </a:pPr>
            <a:r>
              <a:rPr lang="en-US" altLang="zh-CN" sz="1400" dirty="0" smtClean="0"/>
              <a:t>        </a:t>
            </a:r>
            <a:r>
              <a:rPr lang="en-US" altLang="zh-CN" sz="900" dirty="0" smtClean="0"/>
              <a:t>out/host/linux-x86/bin/emulator-arm -kernel </a:t>
            </a:r>
            <a:r>
              <a:rPr lang="en-US" altLang="zh-CN" sz="900" dirty="0" err="1" smtClean="0"/>
              <a:t>prebuilts</a:t>
            </a:r>
            <a:r>
              <a:rPr lang="en-US" altLang="zh-CN" sz="900" dirty="0" smtClean="0"/>
              <a:t>/</a:t>
            </a:r>
            <a:r>
              <a:rPr lang="en-US" altLang="zh-CN" sz="900" dirty="0" err="1" smtClean="0"/>
              <a:t>qemu</a:t>
            </a:r>
            <a:r>
              <a:rPr lang="en-US" altLang="zh-CN" sz="900" dirty="0" smtClean="0"/>
              <a:t>-kernel/arm/kernel-qemu-armv7 -system /home/lisiyu/</a:t>
            </a:r>
            <a:r>
              <a:rPr lang="en-US" altLang="zh-CN" sz="900" dirty="0" err="1" smtClean="0"/>
              <a:t>WorkSpace</a:t>
            </a:r>
            <a:r>
              <a:rPr lang="en-US" altLang="zh-CN" sz="900" dirty="0" smtClean="0"/>
              <a:t>/20M_yagi/out/target/product/generic/system.img –</a:t>
            </a:r>
            <a:r>
              <a:rPr lang="en-US" altLang="zh-CN" sz="900" dirty="0" err="1" smtClean="0"/>
              <a:t>ramdisk</a:t>
            </a:r>
            <a:endParaRPr lang="en-US" altLang="zh-CN" sz="900" dirty="0" smtClean="0"/>
          </a:p>
          <a:p>
            <a:r>
              <a:rPr lang="zh-CN" altLang="en-US" sz="1200" dirty="0" smtClean="0">
                <a:solidFill>
                  <a:srgbClr val="FF0000"/>
                </a:solidFill>
              </a:rPr>
              <a:t>若模拟器中在生成 </a:t>
            </a:r>
            <a:r>
              <a:rPr lang="en-US" altLang="zh-CN" sz="1200" dirty="0" smtClean="0">
                <a:solidFill>
                  <a:srgbClr val="FF0000"/>
                </a:solidFill>
              </a:rPr>
              <a:t>.</a:t>
            </a:r>
            <a:r>
              <a:rPr lang="en-US" altLang="zh-CN" sz="1200" dirty="0" err="1" smtClean="0">
                <a:solidFill>
                  <a:srgbClr val="FF0000"/>
                </a:solidFill>
              </a:rPr>
              <a:t>gcda</a:t>
            </a:r>
            <a:r>
              <a:rPr lang="en-US" altLang="zh-CN" sz="1200" dirty="0" smtClean="0">
                <a:solidFill>
                  <a:srgbClr val="FF0000"/>
                </a:solidFill>
              </a:rPr>
              <a:t> </a:t>
            </a:r>
            <a:r>
              <a:rPr lang="zh-CN" altLang="en-US" sz="1200" dirty="0" smtClean="0">
                <a:solidFill>
                  <a:srgbClr val="FF0000"/>
                </a:solidFill>
              </a:rPr>
              <a:t>文件时，磁盘空间不足</a:t>
            </a:r>
            <a:endParaRPr lang="en-US" altLang="zh-CN" sz="1200" dirty="0" smtClean="0">
              <a:solidFill>
                <a:srgbClr val="FF0000"/>
              </a:solidFill>
            </a:endParaRPr>
          </a:p>
          <a:p>
            <a:pPr>
              <a:buNone/>
            </a:pPr>
            <a:r>
              <a:rPr lang="en-US" altLang="zh-CN" sz="1000" dirty="0" smtClean="0"/>
              <a:t>	</a:t>
            </a:r>
            <a:r>
              <a:rPr lang="zh-CN" altLang="en-US" sz="1000" dirty="0" smtClean="0"/>
              <a:t>在模拟器运行命令中，追加参数</a:t>
            </a:r>
            <a:r>
              <a:rPr lang="en-US" altLang="zh-CN" sz="1000" dirty="0" smtClean="0"/>
              <a:t>-partition-size number</a:t>
            </a:r>
            <a:r>
              <a:rPr lang="zh-CN" altLang="en-US" sz="1000" dirty="0" smtClean="0"/>
              <a:t>，将模拟器的</a:t>
            </a:r>
            <a:r>
              <a:rPr lang="en-US" altLang="zh-CN" sz="1000" dirty="0" smtClean="0"/>
              <a:t>system</a:t>
            </a:r>
            <a:r>
              <a:rPr lang="zh-CN" altLang="en-US" sz="1000" dirty="0" smtClean="0"/>
              <a:t>和</a:t>
            </a:r>
            <a:r>
              <a:rPr lang="en-US" altLang="zh-CN" sz="1000" dirty="0" smtClean="0"/>
              <a:t>data</a:t>
            </a:r>
            <a:r>
              <a:rPr lang="zh-CN" altLang="en-US" sz="1000" dirty="0" smtClean="0"/>
              <a:t>目录大小设定</a:t>
            </a:r>
            <a:r>
              <a:rPr lang="en-US" altLang="zh-CN" sz="1000" dirty="0" smtClean="0"/>
              <a:t>number</a:t>
            </a:r>
            <a:r>
              <a:rPr lang="zh-CN" altLang="en-US" sz="1000" dirty="0" smtClean="0"/>
              <a:t>。</a:t>
            </a:r>
            <a:endParaRPr lang="en-US" altLang="zh-CN" sz="1000" dirty="0" smtClean="0"/>
          </a:p>
          <a:p>
            <a:pPr>
              <a:buNone/>
            </a:pPr>
            <a:r>
              <a:rPr lang="en-US" altLang="zh-CN" sz="1000" dirty="0" smtClean="0"/>
              <a:t>	</a:t>
            </a:r>
            <a:r>
              <a:rPr lang="en-US" altLang="zh-CN" sz="900" dirty="0" smtClean="0"/>
              <a:t>out/host/linux-x86/bin/emulator-arm -kernel </a:t>
            </a:r>
            <a:r>
              <a:rPr lang="en-US" altLang="zh-CN" sz="900" dirty="0" err="1" smtClean="0"/>
              <a:t>prebuilts</a:t>
            </a:r>
            <a:r>
              <a:rPr lang="en-US" altLang="zh-CN" sz="900" dirty="0" smtClean="0"/>
              <a:t>/</a:t>
            </a:r>
            <a:r>
              <a:rPr lang="en-US" altLang="zh-CN" sz="900" dirty="0" err="1" smtClean="0"/>
              <a:t>qemu</a:t>
            </a:r>
            <a:r>
              <a:rPr lang="en-US" altLang="zh-CN" sz="900" dirty="0" smtClean="0"/>
              <a:t>-kernel/arm/kernel-qemu-armv7 -system /home/lisiyu/</a:t>
            </a:r>
            <a:r>
              <a:rPr lang="en-US" altLang="zh-CN" sz="900" dirty="0" err="1" smtClean="0"/>
              <a:t>WorkSpace</a:t>
            </a:r>
            <a:r>
              <a:rPr lang="en-US" altLang="zh-CN" sz="900" dirty="0" smtClean="0"/>
              <a:t>/20M_yagi/out/target/product/generic/system.img –</a:t>
            </a:r>
            <a:r>
              <a:rPr lang="en-US" altLang="zh-CN" sz="900" dirty="0" err="1" smtClean="0"/>
              <a:t>ramdisk</a:t>
            </a:r>
            <a:endParaRPr lang="en-US" altLang="zh-CN" sz="900" dirty="0" smtClean="0"/>
          </a:p>
          <a:p>
            <a:pPr>
              <a:buNone/>
            </a:pPr>
            <a:r>
              <a:rPr lang="en-US" altLang="zh-CN" sz="1000" dirty="0" smtClean="0"/>
              <a:t>	</a:t>
            </a:r>
            <a:r>
              <a:rPr lang="zh-CN" altLang="en-US" sz="1000" dirty="0" smtClean="0"/>
              <a:t>以上语句执行后 模拟器的</a:t>
            </a:r>
            <a:r>
              <a:rPr lang="en-US" altLang="zh-CN" sz="1000" dirty="0" smtClean="0"/>
              <a:t>system</a:t>
            </a:r>
            <a:r>
              <a:rPr lang="zh-CN" altLang="en-US" sz="1000" dirty="0" smtClean="0"/>
              <a:t>磁盘大小被设定为</a:t>
            </a:r>
            <a:r>
              <a:rPr lang="en-US" altLang="zh-CN" sz="1000" dirty="0" smtClean="0"/>
              <a:t>400M</a:t>
            </a:r>
            <a:endParaRPr lang="zh-CN" altLang="en-US" sz="1000" dirty="0"/>
          </a:p>
        </p:txBody>
      </p:sp>
      <p:sp>
        <p:nvSpPr>
          <p:cNvPr id="7" name="TextBox 6"/>
          <p:cNvSpPr txBox="1"/>
          <p:nvPr/>
        </p:nvSpPr>
        <p:spPr>
          <a:xfrm>
            <a:off x="2699792" y="1052736"/>
            <a:ext cx="381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smtClean="0">
                <a:solidFill>
                  <a:schemeClr val="bg1"/>
                </a:solidFill>
              </a:rPr>
              <a:t>4.2 </a:t>
            </a:r>
            <a:r>
              <a:rPr lang="zh-CN" altLang="en-US" sz="2400" dirty="0" smtClean="0">
                <a:solidFill>
                  <a:schemeClr val="bg1"/>
                </a:solidFill>
              </a:rPr>
              <a:t>问题</a:t>
            </a:r>
            <a:r>
              <a:rPr lang="en-US" altLang="zh-CN" sz="2400" dirty="0" smtClean="0">
                <a:solidFill>
                  <a:schemeClr val="bg1"/>
                </a:solidFill>
              </a:rPr>
              <a:t>2</a:t>
            </a:r>
            <a:r>
              <a:rPr lang="zh-CN" altLang="en-US" sz="2400" dirty="0" smtClean="0">
                <a:solidFill>
                  <a:schemeClr val="bg1"/>
                </a:solidFill>
              </a:rPr>
              <a:t>：</a:t>
            </a:r>
            <a:r>
              <a:rPr lang="en-US" altLang="zh-CN" sz="2400" dirty="0" err="1" smtClean="0">
                <a:solidFill>
                  <a:schemeClr val="bg1"/>
                </a:solidFill>
              </a:rPr>
              <a:t>adb</a:t>
            </a:r>
            <a:r>
              <a:rPr lang="en-US" altLang="zh-CN" sz="2400" dirty="0" smtClean="0">
                <a:solidFill>
                  <a:schemeClr val="bg1"/>
                </a:solidFill>
              </a:rPr>
              <a:t> push</a:t>
            </a:r>
            <a:r>
              <a:rPr lang="zh-CN" altLang="en-US" sz="2400" dirty="0" smtClean="0">
                <a:solidFill>
                  <a:schemeClr val="bg1"/>
                </a:solidFill>
              </a:rPr>
              <a:t>超时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252792" y="6533728"/>
            <a:ext cx="9361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 smtClean="0">
                <a:hlinkClick r:id="rId2" action="ppaction://hlinksldjump"/>
              </a:rPr>
              <a:t>返回目录</a:t>
            </a:r>
            <a:endParaRPr lang="zh-CN" altLang="en-US" sz="1000" dirty="0"/>
          </a:p>
        </p:txBody>
      </p:sp>
      <p:pic>
        <p:nvPicPr>
          <p:cNvPr id="5" name="图片 4" descr="Logo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236000" y="504000"/>
            <a:ext cx="1410750" cy="594000"/>
          </a:xfrm>
          <a:prstGeom prst="rect">
            <a:avLst/>
          </a:prstGeom>
        </p:spPr>
      </p:pic>
      <p:pic>
        <p:nvPicPr>
          <p:cNvPr id="6" name="图片 5" descr="iAutoLogo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52218" y="661035"/>
            <a:ext cx="2019582" cy="2476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sz="2400" dirty="0" smtClean="0">
                <a:latin typeface="+mn-ea"/>
                <a:ea typeface="+mn-ea"/>
              </a:rPr>
              <a:t>4.3 </a:t>
            </a:r>
            <a:r>
              <a:rPr lang="zh-CN" altLang="en-US" sz="2400" dirty="0" smtClean="0">
                <a:latin typeface="+mn-ea"/>
                <a:ea typeface="+mn-ea"/>
              </a:rPr>
              <a:t>问题</a:t>
            </a:r>
            <a:r>
              <a:rPr lang="en-US" altLang="zh-CN" sz="2400" dirty="0" smtClean="0">
                <a:latin typeface="+mn-ea"/>
                <a:ea typeface="+mn-ea"/>
              </a:rPr>
              <a:t>3</a:t>
            </a:r>
            <a:r>
              <a:rPr lang="zh-CN" altLang="en-US" sz="2400" dirty="0" smtClean="0">
                <a:latin typeface="+mn-ea"/>
                <a:ea typeface="+mn-ea"/>
              </a:rPr>
              <a:t>：宏开关未被定义问题</a:t>
            </a:r>
            <a:endParaRPr lang="zh-CN" altLang="en-US" sz="2400" dirty="0">
              <a:latin typeface="+mn-ea"/>
              <a:ea typeface="+mn-ea"/>
            </a:endParaRPr>
          </a:p>
        </p:txBody>
      </p:sp>
      <p:pic>
        <p:nvPicPr>
          <p:cNvPr id="4" name="图片 3" descr="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11560" y="2420888"/>
            <a:ext cx="8424936" cy="3657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100392" y="6381328"/>
            <a:ext cx="9361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 smtClean="0">
                <a:hlinkClick r:id="rId3" action="ppaction://hlinksldjump"/>
              </a:rPr>
              <a:t>返回目录</a:t>
            </a:r>
            <a:endParaRPr lang="zh-CN" altLang="en-US" sz="1000" dirty="0"/>
          </a:p>
        </p:txBody>
      </p:sp>
      <p:pic>
        <p:nvPicPr>
          <p:cNvPr id="6" name="图片 5" descr="Logo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236000" y="504000"/>
            <a:ext cx="1410750" cy="594000"/>
          </a:xfrm>
          <a:prstGeom prst="rect">
            <a:avLst/>
          </a:prstGeom>
        </p:spPr>
      </p:pic>
      <p:pic>
        <p:nvPicPr>
          <p:cNvPr id="7" name="图片 6" descr="iAutoLogo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52218" y="661035"/>
            <a:ext cx="2019582" cy="2476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865970" y="927098"/>
            <a:ext cx="6343672" cy="709865"/>
          </a:xfrm>
        </p:spPr>
        <p:txBody>
          <a:bodyPr/>
          <a:lstStyle/>
          <a:p>
            <a:pPr algn="ctr"/>
            <a:r>
              <a:rPr lang="en-US" altLang="zh-CN" sz="2400" dirty="0" smtClean="0">
                <a:latin typeface="+mn-ea"/>
                <a:ea typeface="+mn-ea"/>
              </a:rPr>
              <a:t>4.3 </a:t>
            </a:r>
            <a:r>
              <a:rPr lang="zh-CN" altLang="en-US" sz="2400" dirty="0" smtClean="0">
                <a:latin typeface="+mn-ea"/>
                <a:ea typeface="+mn-ea"/>
              </a:rPr>
              <a:t>问题</a:t>
            </a:r>
            <a:r>
              <a:rPr lang="en-US" altLang="zh-CN" sz="2400" dirty="0" smtClean="0">
                <a:latin typeface="+mn-ea"/>
                <a:ea typeface="+mn-ea"/>
              </a:rPr>
              <a:t>3</a:t>
            </a:r>
            <a:r>
              <a:rPr lang="zh-CN" altLang="en-US" sz="2400" dirty="0" smtClean="0">
                <a:latin typeface="+mn-ea"/>
                <a:ea typeface="+mn-ea"/>
              </a:rPr>
              <a:t>：宏开关未被定义问题</a:t>
            </a:r>
            <a:endParaRPr lang="zh-CN" altLang="en-US" sz="2400" dirty="0">
              <a:latin typeface="+mn-ea"/>
              <a:ea typeface="+mn-ea"/>
            </a:endParaRPr>
          </a:p>
        </p:txBody>
      </p:sp>
      <p:pic>
        <p:nvPicPr>
          <p:cNvPr id="5" name="图片 4" descr="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11560" y="2348880"/>
            <a:ext cx="7488832" cy="402011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100392" y="6381328"/>
            <a:ext cx="9361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 smtClean="0">
                <a:hlinkClick r:id="rId3" action="ppaction://hlinksldjump"/>
              </a:rPr>
              <a:t>返回目录</a:t>
            </a:r>
            <a:endParaRPr lang="zh-CN" altLang="en-US" sz="1000" dirty="0"/>
          </a:p>
        </p:txBody>
      </p:sp>
      <p:pic>
        <p:nvPicPr>
          <p:cNvPr id="7" name="图片 6" descr="Logo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236000" y="504000"/>
            <a:ext cx="1410750" cy="594000"/>
          </a:xfrm>
          <a:prstGeom prst="rect">
            <a:avLst/>
          </a:prstGeom>
        </p:spPr>
      </p:pic>
      <p:pic>
        <p:nvPicPr>
          <p:cNvPr id="8" name="图片 7" descr="iAutoLogo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52218" y="661035"/>
            <a:ext cx="2019582" cy="2476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64382" y="2489200"/>
            <a:ext cx="7452034" cy="4180160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修改待测文件</a:t>
            </a:r>
            <a:endParaRPr lang="en-US" altLang="zh-CN" dirty="0" smtClean="0"/>
          </a:p>
          <a:p>
            <a:pPr>
              <a:buNone/>
            </a:pPr>
            <a:r>
              <a:rPr lang="en-US" altLang="zh-CN" sz="1200" dirty="0" smtClean="0"/>
              <a:t> 1</a:t>
            </a:r>
            <a:r>
              <a:rPr lang="zh-CN" altLang="en-US" sz="1200" dirty="0" smtClean="0"/>
              <a:t>）</a:t>
            </a:r>
            <a:r>
              <a:rPr lang="en-US" altLang="zh-CN" sz="1200" dirty="0" smtClean="0"/>
              <a:t>.h</a:t>
            </a:r>
            <a:r>
              <a:rPr lang="zh-CN" altLang="en-US" sz="1200" dirty="0" smtClean="0"/>
              <a:t>文件修改：</a:t>
            </a:r>
            <a:r>
              <a:rPr lang="en-US" altLang="zh-CN" sz="1200" dirty="0" smtClean="0"/>
              <a:t>UT_GTEST_FULL_ENG</a:t>
            </a:r>
            <a:r>
              <a:rPr lang="zh-CN" altLang="en-US" sz="1200" dirty="0" smtClean="0"/>
              <a:t>定义时，包含头文件全部替换为桩文件</a:t>
            </a:r>
            <a:endParaRPr lang="en-US" altLang="zh-CN" sz="1200" dirty="0" smtClean="0"/>
          </a:p>
          <a:p>
            <a:pPr>
              <a:buNone/>
            </a:pPr>
            <a:endParaRPr lang="en-US" altLang="zh-CN" sz="1200" dirty="0" smtClean="0"/>
          </a:p>
          <a:p>
            <a:pPr>
              <a:buNone/>
            </a:pPr>
            <a:endParaRPr lang="en-US" altLang="zh-CN" sz="1200" dirty="0" smtClean="0"/>
          </a:p>
          <a:p>
            <a:pPr>
              <a:buNone/>
            </a:pPr>
            <a:endParaRPr lang="en-US" altLang="zh-CN" sz="1200" dirty="0" smtClean="0"/>
          </a:p>
          <a:p>
            <a:pPr>
              <a:buNone/>
            </a:pPr>
            <a:endParaRPr lang="en-US" altLang="zh-CN" sz="1200" dirty="0" smtClean="0"/>
          </a:p>
          <a:p>
            <a:pPr>
              <a:buNone/>
            </a:pPr>
            <a:r>
              <a:rPr lang="en-US" altLang="zh-CN" sz="1200" dirty="0" smtClean="0"/>
              <a:t> 2</a:t>
            </a:r>
            <a:r>
              <a:rPr lang="zh-CN" altLang="en-US" sz="1200" dirty="0" smtClean="0"/>
              <a:t>）</a:t>
            </a:r>
            <a:r>
              <a:rPr lang="en-US" altLang="zh-CN" sz="1200" dirty="0" smtClean="0"/>
              <a:t>.</a:t>
            </a:r>
            <a:r>
              <a:rPr lang="en-US" altLang="zh-CN" sz="1200" dirty="0" err="1" smtClean="0"/>
              <a:t>cpp</a:t>
            </a:r>
            <a:r>
              <a:rPr lang="zh-CN" altLang="en-US" sz="1200" dirty="0" smtClean="0"/>
              <a:t>文件修改：</a:t>
            </a:r>
            <a:r>
              <a:rPr lang="en-US" altLang="zh-CN" sz="1200" dirty="0" smtClean="0"/>
              <a:t>UT_GTEST_FULL_ENG</a:t>
            </a:r>
            <a:r>
              <a:rPr lang="zh-CN" altLang="en-US" sz="1200" dirty="0" smtClean="0"/>
              <a:t>定义时，除了自身头文件</a:t>
            </a:r>
            <a:r>
              <a:rPr lang="en-US" altLang="zh-CN" sz="1200" dirty="0" err="1" smtClean="0"/>
              <a:t>WFDServiceSetting.h</a:t>
            </a:r>
            <a:r>
              <a:rPr lang="zh-CN" altLang="en-US" sz="1200" dirty="0" smtClean="0"/>
              <a:t>外，其他包含头文件全部替换为桩头文件（</a:t>
            </a:r>
            <a:r>
              <a:rPr lang="en-US" altLang="zh-CN" sz="1200" dirty="0" smtClean="0"/>
              <a:t>※</a:t>
            </a:r>
            <a:r>
              <a:rPr lang="zh-CN" altLang="en-US" sz="1200" dirty="0" smtClean="0"/>
              <a:t>实际情况来看，外部宏定义头文件不替换也可以，这里的</a:t>
            </a:r>
            <a:r>
              <a:rPr lang="en-US" altLang="zh-CN" sz="1200" dirty="0" err="1" smtClean="0"/>
              <a:t>SystemLog.h</a:t>
            </a:r>
            <a:r>
              <a:rPr lang="zh-CN" altLang="en-US" sz="1200" dirty="0" smtClean="0"/>
              <a:t>）</a:t>
            </a:r>
            <a:endParaRPr lang="en-US" altLang="zh-CN" sz="1200" dirty="0" smtClean="0"/>
          </a:p>
          <a:p>
            <a:pPr>
              <a:buNone/>
            </a:pPr>
            <a:endParaRPr lang="en-US" altLang="zh-CN" sz="1200" dirty="0" smtClean="0"/>
          </a:p>
          <a:p>
            <a:pPr>
              <a:buNone/>
            </a:pPr>
            <a:endParaRPr lang="en-US" altLang="zh-CN" sz="1200" dirty="0" smtClean="0"/>
          </a:p>
          <a:p>
            <a:pPr>
              <a:buNone/>
            </a:pPr>
            <a:endParaRPr lang="en-US" altLang="zh-CN" sz="1200" dirty="0" smtClean="0"/>
          </a:p>
          <a:p>
            <a:pPr>
              <a:buNone/>
            </a:pPr>
            <a:endParaRPr lang="en-US" altLang="zh-CN" sz="1200" dirty="0" smtClean="0"/>
          </a:p>
          <a:p>
            <a:pPr>
              <a:buNone/>
            </a:pPr>
            <a:r>
              <a:rPr lang="en-US" altLang="zh-CN" sz="1200" dirty="0" smtClean="0"/>
              <a:t>    </a:t>
            </a:r>
          </a:p>
          <a:p>
            <a:pPr>
              <a:buNone/>
            </a:pPr>
            <a:endParaRPr lang="zh-CN" altLang="en-US" dirty="0"/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1259632" y="980728"/>
            <a:ext cx="6343672" cy="709865"/>
          </a:xfrm>
        </p:spPr>
        <p:txBody>
          <a:bodyPr/>
          <a:lstStyle/>
          <a:p>
            <a:pPr algn="ctr"/>
            <a:r>
              <a:rPr lang="en-US" altLang="zh-CN" sz="2400" b="1" dirty="0" smtClean="0"/>
              <a:t>1.3 </a:t>
            </a:r>
            <a:r>
              <a:rPr lang="zh-CN" altLang="en-US" sz="2400" b="1" dirty="0" smtClean="0"/>
              <a:t>修改待测文件</a:t>
            </a:r>
            <a:endParaRPr lang="en-US" altLang="zh-CN" sz="2400" b="1" dirty="0" smtClean="0"/>
          </a:p>
        </p:txBody>
      </p:sp>
      <p:pic>
        <p:nvPicPr>
          <p:cNvPr id="6" name="图片 5" descr="待测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31640" y="5229200"/>
            <a:ext cx="2791215" cy="857370"/>
          </a:xfrm>
          <a:prstGeom prst="rect">
            <a:avLst/>
          </a:prstGeom>
        </p:spPr>
      </p:pic>
      <p:pic>
        <p:nvPicPr>
          <p:cNvPr id="7" name="图片 6" descr="seth1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716016" y="3429000"/>
            <a:ext cx="2657846" cy="924054"/>
          </a:xfrm>
          <a:prstGeom prst="rect">
            <a:avLst/>
          </a:prstGeom>
        </p:spPr>
      </p:pic>
      <p:pic>
        <p:nvPicPr>
          <p:cNvPr id="9" name="图片 8" descr="setcpp1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788024" y="5085184"/>
            <a:ext cx="2705478" cy="1533739"/>
          </a:xfrm>
          <a:prstGeom prst="rect">
            <a:avLst/>
          </a:prstGeom>
        </p:spPr>
      </p:pic>
      <p:cxnSp>
        <p:nvCxnSpPr>
          <p:cNvPr id="11" name="直接箭头连接符 10"/>
          <p:cNvCxnSpPr/>
          <p:nvPr/>
        </p:nvCxnSpPr>
        <p:spPr>
          <a:xfrm>
            <a:off x="3851920" y="3861048"/>
            <a:ext cx="79208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/>
          <p:nvPr/>
        </p:nvCxnSpPr>
        <p:spPr>
          <a:xfrm>
            <a:off x="3923928" y="5805264"/>
            <a:ext cx="79208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779912" y="3573016"/>
            <a:ext cx="8640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>
                <a:solidFill>
                  <a:srgbClr val="FF0000"/>
                </a:solidFill>
              </a:rPr>
              <a:t>修改前后</a:t>
            </a:r>
            <a:endParaRPr lang="zh-CN" altLang="en-US" sz="1200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851920" y="5517232"/>
            <a:ext cx="8640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>
                <a:solidFill>
                  <a:srgbClr val="FF0000"/>
                </a:solidFill>
              </a:rPr>
              <a:t>修改前后</a:t>
            </a:r>
            <a:endParaRPr lang="zh-CN" altLang="en-US" sz="1200" dirty="0">
              <a:solidFill>
                <a:srgbClr val="FF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100392" y="6381328"/>
            <a:ext cx="9361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 smtClean="0">
                <a:hlinkClick r:id="rId5" action="ppaction://hlinksldjump"/>
              </a:rPr>
              <a:t>返回目录</a:t>
            </a:r>
            <a:endParaRPr lang="zh-CN" altLang="en-US" sz="1000" dirty="0"/>
          </a:p>
        </p:txBody>
      </p:sp>
      <p:pic>
        <p:nvPicPr>
          <p:cNvPr id="16" name="图片 15" descr="啊啊啊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87624" y="3429000"/>
            <a:ext cx="2514951" cy="619211"/>
          </a:xfrm>
          <a:prstGeom prst="rect">
            <a:avLst/>
          </a:prstGeom>
        </p:spPr>
      </p:pic>
      <p:pic>
        <p:nvPicPr>
          <p:cNvPr id="17" name="图片 16" descr="Logo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236000" y="504000"/>
            <a:ext cx="1410750" cy="594000"/>
          </a:xfrm>
          <a:prstGeom prst="rect">
            <a:avLst/>
          </a:prstGeom>
        </p:spPr>
      </p:pic>
      <p:pic>
        <p:nvPicPr>
          <p:cNvPr id="18" name="图片 17" descr="iAutoLogo.pn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52218" y="661035"/>
            <a:ext cx="2019582" cy="2476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865970" y="927098"/>
            <a:ext cx="6343672" cy="709865"/>
          </a:xfrm>
        </p:spPr>
        <p:txBody>
          <a:bodyPr/>
          <a:lstStyle/>
          <a:p>
            <a:pPr algn="ctr"/>
            <a:r>
              <a:rPr lang="en-US" altLang="zh-CN" sz="2400" dirty="0" smtClean="0">
                <a:latin typeface="+mn-ea"/>
                <a:ea typeface="+mn-ea"/>
              </a:rPr>
              <a:t>4.4 </a:t>
            </a:r>
            <a:r>
              <a:rPr lang="zh-CN" altLang="en-US" sz="2400" dirty="0" smtClean="0">
                <a:latin typeface="+mn-ea"/>
                <a:ea typeface="+mn-ea"/>
              </a:rPr>
              <a:t>问题</a:t>
            </a:r>
            <a:r>
              <a:rPr lang="en-US" altLang="zh-CN" sz="2400" dirty="0" smtClean="0">
                <a:latin typeface="+mn-ea"/>
                <a:ea typeface="+mn-ea"/>
              </a:rPr>
              <a:t>4</a:t>
            </a:r>
            <a:r>
              <a:rPr lang="zh-CN" altLang="en-US" sz="2400" dirty="0" smtClean="0">
                <a:latin typeface="+mn-ea"/>
                <a:ea typeface="+mn-ea"/>
              </a:rPr>
              <a:t>：编译错误</a:t>
            </a:r>
            <a:r>
              <a:rPr lang="en-US" altLang="zh-CN" sz="2400" dirty="0" smtClean="0">
                <a:latin typeface="+mn-ea"/>
                <a:ea typeface="+mn-ea"/>
              </a:rPr>
              <a:t>undefined</a:t>
            </a:r>
            <a:r>
              <a:rPr lang="zh-CN" altLang="en-US" sz="2400" dirty="0" smtClean="0">
                <a:latin typeface="+mn-ea"/>
                <a:ea typeface="+mn-ea"/>
              </a:rPr>
              <a:t>问题</a:t>
            </a:r>
            <a:endParaRPr lang="zh-CN" altLang="en-US" sz="2400" dirty="0">
              <a:latin typeface="+mn-ea"/>
              <a:ea typeface="+mn-ea"/>
            </a:endParaRPr>
          </a:p>
        </p:txBody>
      </p:sp>
      <p:pic>
        <p:nvPicPr>
          <p:cNvPr id="5" name="图片 4" descr="4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83568" y="2492896"/>
            <a:ext cx="6849431" cy="297221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100392" y="6381328"/>
            <a:ext cx="9361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 smtClean="0">
                <a:hlinkClick r:id="rId3" action="ppaction://hlinksldjump"/>
              </a:rPr>
              <a:t>返回目录</a:t>
            </a:r>
            <a:endParaRPr lang="zh-CN" altLang="en-US" sz="1000" dirty="0"/>
          </a:p>
        </p:txBody>
      </p:sp>
      <p:pic>
        <p:nvPicPr>
          <p:cNvPr id="7" name="图片 6" descr="Logo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236000" y="504000"/>
            <a:ext cx="1410750" cy="594000"/>
          </a:xfrm>
          <a:prstGeom prst="rect">
            <a:avLst/>
          </a:prstGeom>
        </p:spPr>
      </p:pic>
      <p:pic>
        <p:nvPicPr>
          <p:cNvPr id="8" name="图片 7" descr="iAutoLogo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52218" y="661035"/>
            <a:ext cx="2019582" cy="2476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91036" y="2634704"/>
            <a:ext cx="7353372" cy="3674616"/>
          </a:xfrm>
        </p:spPr>
        <p:txBody>
          <a:bodyPr>
            <a:normAutofit fontScale="92500" lnSpcReduction="10000"/>
          </a:bodyPr>
          <a:lstStyle/>
          <a:p>
            <a:r>
              <a:rPr lang="zh-CN" altLang="en-US" b="1" dirty="0" smtClean="0"/>
              <a:t>分析</a:t>
            </a:r>
            <a:r>
              <a:rPr lang="zh-CN" altLang="en-US" dirty="0" smtClean="0"/>
              <a:t>：若需要打桩的文件只有</a:t>
            </a:r>
            <a:r>
              <a:rPr lang="en-US" altLang="zh-CN" dirty="0" smtClean="0"/>
              <a:t>.h</a:t>
            </a:r>
            <a:r>
              <a:rPr lang="zh-CN" altLang="en-US" dirty="0" smtClean="0"/>
              <a:t>文件，没有</a:t>
            </a:r>
            <a:r>
              <a:rPr lang="en-US" altLang="zh-CN" dirty="0" smtClean="0"/>
              <a:t>.</a:t>
            </a:r>
            <a:r>
              <a:rPr lang="en-US" altLang="zh-CN" dirty="0" err="1" smtClean="0"/>
              <a:t>cpp</a:t>
            </a:r>
            <a:r>
              <a:rPr lang="zh-CN" altLang="en-US" dirty="0" smtClean="0"/>
              <a:t>，即在</a:t>
            </a:r>
            <a:r>
              <a:rPr lang="en-US" altLang="zh-CN" dirty="0" smtClean="0"/>
              <a:t>.h</a:t>
            </a:r>
            <a:r>
              <a:rPr lang="zh-CN" altLang="en-US" dirty="0" smtClean="0"/>
              <a:t>文件中实现函数定义，如果桩文件也在</a:t>
            </a:r>
            <a:r>
              <a:rPr lang="en-US" altLang="zh-CN" dirty="0" smtClean="0"/>
              <a:t>.h</a:t>
            </a:r>
            <a:r>
              <a:rPr lang="zh-CN" altLang="en-US" dirty="0" smtClean="0"/>
              <a:t>中实现，那么在实际写测试函数时可能一直调不到</a:t>
            </a:r>
            <a:endParaRPr lang="en-US" altLang="zh-CN" dirty="0" smtClean="0"/>
          </a:p>
          <a:p>
            <a:r>
              <a:rPr lang="zh-CN" altLang="en-US" b="1" dirty="0" smtClean="0"/>
              <a:t>原因</a:t>
            </a:r>
            <a:r>
              <a:rPr lang="zh-CN" altLang="en-US" dirty="0" smtClean="0"/>
              <a:t>：命名空间相同，编译时本该报重定义的错误，但在</a:t>
            </a:r>
            <a:r>
              <a:rPr lang="en-US" altLang="zh-CN" dirty="0" smtClean="0"/>
              <a:t>.h</a:t>
            </a:r>
            <a:r>
              <a:rPr lang="zh-CN" altLang="en-US" dirty="0" smtClean="0"/>
              <a:t>中定义的函数编译时生成弱链接，弱链接会被覆盖，因此不会重定义，根据小程序测试，发现先参加编译的</a:t>
            </a:r>
            <a:r>
              <a:rPr lang="en-US" altLang="zh-CN" dirty="0" smtClean="0"/>
              <a:t>.h</a:t>
            </a:r>
            <a:r>
              <a:rPr lang="zh-CN" altLang="en-US" dirty="0" smtClean="0"/>
              <a:t>文件中的函数会被调用</a:t>
            </a:r>
            <a:endParaRPr lang="en-US" altLang="zh-CN" dirty="0" smtClean="0"/>
          </a:p>
          <a:p>
            <a:r>
              <a:rPr lang="zh-CN" altLang="en-US" b="1" dirty="0" smtClean="0"/>
              <a:t>解决方案</a:t>
            </a:r>
            <a:r>
              <a:rPr lang="zh-CN" altLang="en-US" dirty="0" smtClean="0"/>
              <a:t>：可以将桩在</a:t>
            </a:r>
            <a:r>
              <a:rPr lang="en-US" altLang="zh-CN" dirty="0" smtClean="0"/>
              <a:t>.</a:t>
            </a:r>
            <a:r>
              <a:rPr lang="en-US" altLang="zh-CN" dirty="0" err="1" smtClean="0"/>
              <a:t>cpp</a:t>
            </a:r>
            <a:r>
              <a:rPr lang="zh-CN" altLang="en-US" dirty="0" smtClean="0"/>
              <a:t>中实现，编译生成强链接，桩函数就会被调用到，但潜在的隐患还不确定</a:t>
            </a:r>
            <a:endParaRPr lang="en-US" altLang="zh-CN" dirty="0" smtClean="0"/>
          </a:p>
          <a:p>
            <a:pPr>
              <a:buNone/>
            </a:pPr>
            <a:endParaRPr lang="en-US" altLang="zh-CN" dirty="0" smtClean="0"/>
          </a:p>
          <a:p>
            <a:pPr algn="ctr">
              <a:buNone/>
            </a:pPr>
            <a:r>
              <a:rPr lang="zh-CN" altLang="en-US" dirty="0" smtClean="0">
                <a:solidFill>
                  <a:srgbClr val="FF0000"/>
                </a:solidFill>
              </a:rPr>
              <a:t>实际配置中会遇到各种问题</a:t>
            </a:r>
            <a:r>
              <a:rPr lang="en-US" altLang="zh-CN" dirty="0" smtClean="0">
                <a:solidFill>
                  <a:srgbClr val="FF0000"/>
                </a:solidFill>
              </a:rPr>
              <a:t>,</a:t>
            </a:r>
            <a:r>
              <a:rPr lang="zh-CN" altLang="en-US" dirty="0" smtClean="0">
                <a:solidFill>
                  <a:srgbClr val="FF0000"/>
                </a:solidFill>
              </a:rPr>
              <a:t>后续实时补充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pPr algn="ctr">
              <a:buNone/>
            </a:pPr>
            <a:r>
              <a:rPr lang="zh-CN" altLang="en-US" dirty="0" smtClean="0">
                <a:solidFill>
                  <a:srgbClr val="FF0000"/>
                </a:solidFill>
              </a:rPr>
              <a:t>希望大家共同维护该文档</a:t>
            </a:r>
            <a:r>
              <a:rPr lang="en-US" altLang="zh-CN" dirty="0" smtClean="0">
                <a:solidFill>
                  <a:srgbClr val="FF0000"/>
                </a:solidFill>
              </a:rPr>
              <a:t>……</a:t>
            </a:r>
          </a:p>
          <a:p>
            <a:pPr algn="ctr">
              <a:buNone/>
            </a:pPr>
            <a:r>
              <a:rPr lang="en-US" altLang="zh-CN" dirty="0" smtClean="0">
                <a:solidFill>
                  <a:srgbClr val="FF0000"/>
                </a:solidFill>
              </a:rPr>
              <a:t>						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865970" y="927098"/>
            <a:ext cx="6343672" cy="709865"/>
          </a:xfrm>
        </p:spPr>
        <p:txBody>
          <a:bodyPr/>
          <a:lstStyle/>
          <a:p>
            <a:pPr algn="ctr"/>
            <a:r>
              <a:rPr lang="en-US" altLang="zh-CN" sz="2400" dirty="0" smtClean="0">
                <a:latin typeface="+mn-ea"/>
                <a:ea typeface="+mn-ea"/>
              </a:rPr>
              <a:t>4.5 </a:t>
            </a:r>
            <a:r>
              <a:rPr lang="zh-CN" altLang="en-US" sz="2400" dirty="0" smtClean="0">
                <a:latin typeface="+mn-ea"/>
                <a:ea typeface="+mn-ea"/>
              </a:rPr>
              <a:t>问题</a:t>
            </a:r>
            <a:r>
              <a:rPr lang="en-US" altLang="zh-CN" sz="2400" dirty="0" smtClean="0">
                <a:latin typeface="+mn-ea"/>
                <a:ea typeface="+mn-ea"/>
              </a:rPr>
              <a:t>5</a:t>
            </a:r>
            <a:r>
              <a:rPr lang="zh-CN" altLang="en-US" sz="2400" dirty="0" smtClean="0">
                <a:latin typeface="+mn-ea"/>
                <a:ea typeface="+mn-ea"/>
              </a:rPr>
              <a:t>：测试中调不到桩函数的问题</a:t>
            </a:r>
            <a:endParaRPr lang="zh-CN" altLang="en-US" sz="2400" dirty="0">
              <a:latin typeface="+mn-ea"/>
              <a:ea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100392" y="6381328"/>
            <a:ext cx="9361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 smtClean="0">
                <a:hlinkClick r:id="rId2" action="ppaction://hlinksldjump"/>
              </a:rPr>
              <a:t>返回目录</a:t>
            </a:r>
            <a:endParaRPr lang="zh-CN" altLang="en-US" sz="1000" dirty="0"/>
          </a:p>
        </p:txBody>
      </p:sp>
      <p:pic>
        <p:nvPicPr>
          <p:cNvPr id="6" name="图片 5" descr="Logo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236000" y="504000"/>
            <a:ext cx="1410750" cy="594000"/>
          </a:xfrm>
          <a:prstGeom prst="rect">
            <a:avLst/>
          </a:prstGeom>
        </p:spPr>
      </p:pic>
      <p:pic>
        <p:nvPicPr>
          <p:cNvPr id="7" name="图片 6" descr="iAutoLogo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52218" y="661035"/>
            <a:ext cx="2019582" cy="2476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15616" y="908720"/>
            <a:ext cx="6658358" cy="709865"/>
          </a:xfrm>
        </p:spPr>
        <p:txBody>
          <a:bodyPr/>
          <a:lstStyle/>
          <a:p>
            <a:r>
              <a:rPr lang="en-US" altLang="zh-CN" sz="2000" b="1" dirty="0" smtClean="0">
                <a:latin typeface="+mj-ea"/>
              </a:rPr>
              <a:t>4.6 </a:t>
            </a:r>
            <a:r>
              <a:rPr lang="zh-CN" altLang="en-US" sz="2000" b="1" dirty="0" smtClean="0">
                <a:latin typeface="+mj-ea"/>
              </a:rPr>
              <a:t>问题</a:t>
            </a:r>
            <a:r>
              <a:rPr lang="en-US" altLang="zh-CN" sz="2000" b="1" dirty="0" smtClean="0">
                <a:latin typeface="+mj-ea"/>
              </a:rPr>
              <a:t>6</a:t>
            </a:r>
            <a:r>
              <a:rPr lang="zh-CN" altLang="en-US" sz="2000" b="1" dirty="0" smtClean="0">
                <a:latin typeface="+mj-ea"/>
              </a:rPr>
              <a:t>：</a:t>
            </a:r>
            <a:r>
              <a:rPr lang="en-US" altLang="zh-CN" sz="2000" b="1" dirty="0" err="1" smtClean="0">
                <a:latin typeface="+mj-ea"/>
              </a:rPr>
              <a:t>makefile</a:t>
            </a:r>
            <a:r>
              <a:rPr lang="zh-CN" altLang="en-US" sz="2000" b="1" dirty="0" smtClean="0">
                <a:latin typeface="+mj-ea"/>
              </a:rPr>
              <a:t>中不允许出现</a:t>
            </a:r>
            <a:r>
              <a:rPr lang="en-US" altLang="zh-CN" sz="2000" b="1" dirty="0" smtClean="0">
                <a:latin typeface="+mj-ea"/>
              </a:rPr>
              <a:t>../</a:t>
            </a:r>
            <a:r>
              <a:rPr lang="zh-CN" altLang="en-US" sz="2000" b="1" dirty="0" smtClean="0">
                <a:latin typeface="+mj-ea"/>
              </a:rPr>
              <a:t>这种父目录的路径</a:t>
            </a:r>
            <a:endParaRPr lang="zh-CN" altLang="en-US" sz="2400" dirty="0">
              <a:latin typeface="+mj-ea"/>
            </a:endParaRPr>
          </a:p>
        </p:txBody>
      </p:sp>
      <p:pic>
        <p:nvPicPr>
          <p:cNvPr id="4" name="内容占位符 3" descr="ipodtree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683568" y="2852936"/>
            <a:ext cx="6649059" cy="2304256"/>
          </a:xfrm>
        </p:spPr>
      </p:pic>
      <p:sp>
        <p:nvSpPr>
          <p:cNvPr id="5" name="TextBox 4"/>
          <p:cNvSpPr txBox="1"/>
          <p:nvPr/>
        </p:nvSpPr>
        <p:spPr>
          <a:xfrm>
            <a:off x="611560" y="2420888"/>
            <a:ext cx="37032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 smtClean="0"/>
              <a:t>首先我们来看一下</a:t>
            </a:r>
            <a:r>
              <a:rPr lang="en-US" altLang="zh-CN" sz="1400" dirty="0" err="1" smtClean="0"/>
              <a:t>ipodservice</a:t>
            </a:r>
            <a:r>
              <a:rPr lang="zh-CN" altLang="en-US" sz="1400" dirty="0" smtClean="0"/>
              <a:t>的目录结构：</a:t>
            </a:r>
            <a:endParaRPr lang="en-US" altLang="zh-CN" sz="1400" dirty="0" smtClean="0"/>
          </a:p>
        </p:txBody>
      </p:sp>
      <p:cxnSp>
        <p:nvCxnSpPr>
          <p:cNvPr id="8" name="直接箭头连接符 7"/>
          <p:cNvCxnSpPr/>
          <p:nvPr/>
        </p:nvCxnSpPr>
        <p:spPr>
          <a:xfrm>
            <a:off x="4499992" y="5157192"/>
            <a:ext cx="648072" cy="64807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/>
          <p:nvPr/>
        </p:nvCxnSpPr>
        <p:spPr>
          <a:xfrm>
            <a:off x="4932040" y="4869160"/>
            <a:ext cx="1152128" cy="115212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499992" y="5805264"/>
            <a:ext cx="13724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 smtClean="0">
                <a:solidFill>
                  <a:srgbClr val="FF0000"/>
                </a:solidFill>
              </a:rPr>
              <a:t>桩文件存在</a:t>
            </a:r>
            <a:r>
              <a:rPr lang="en-US" altLang="zh-CN" sz="1200" dirty="0" smtClean="0">
                <a:solidFill>
                  <a:srgbClr val="FF0000"/>
                </a:solidFill>
              </a:rPr>
              <a:t>test</a:t>
            </a:r>
            <a:r>
              <a:rPr lang="zh-CN" altLang="en-US" sz="1200" dirty="0" smtClean="0">
                <a:solidFill>
                  <a:srgbClr val="FF0000"/>
                </a:solidFill>
              </a:rPr>
              <a:t>下</a:t>
            </a:r>
            <a:endParaRPr lang="zh-CN" altLang="en-US" sz="1200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868144" y="6093296"/>
            <a:ext cx="20890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 smtClean="0">
                <a:solidFill>
                  <a:srgbClr val="FF0000"/>
                </a:solidFill>
              </a:rPr>
              <a:t>源文件主要存放在</a:t>
            </a:r>
            <a:r>
              <a:rPr lang="en-US" altLang="zh-CN" sz="1200" dirty="0" smtClean="0">
                <a:solidFill>
                  <a:srgbClr val="FF0000"/>
                </a:solidFill>
              </a:rPr>
              <a:t>service</a:t>
            </a:r>
            <a:r>
              <a:rPr lang="zh-CN" altLang="en-US" sz="1200" dirty="0" smtClean="0">
                <a:solidFill>
                  <a:srgbClr val="FF0000"/>
                </a:solidFill>
              </a:rPr>
              <a:t>下</a:t>
            </a:r>
            <a:endParaRPr lang="zh-CN" altLang="en-US" sz="1200" dirty="0">
              <a:solidFill>
                <a:srgbClr val="FF0000"/>
              </a:solidFill>
            </a:endParaRPr>
          </a:p>
        </p:txBody>
      </p:sp>
      <p:cxnSp>
        <p:nvCxnSpPr>
          <p:cNvPr id="16" name="直接箭头连接符 15"/>
          <p:cNvCxnSpPr/>
          <p:nvPr/>
        </p:nvCxnSpPr>
        <p:spPr>
          <a:xfrm>
            <a:off x="4932040" y="4221088"/>
            <a:ext cx="1224136" cy="122413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6228184" y="5445224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 smtClean="0">
                <a:solidFill>
                  <a:srgbClr val="FF0000"/>
                </a:solidFill>
              </a:rPr>
              <a:t>测试代码</a:t>
            </a:r>
            <a:endParaRPr lang="zh-CN" altLang="en-US" sz="1200" dirty="0">
              <a:solidFill>
                <a:srgbClr val="FF0000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11560" y="5517232"/>
            <a:ext cx="36263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err="1" smtClean="0"/>
              <a:t>Test,service,gtest</a:t>
            </a:r>
            <a:r>
              <a:rPr lang="zh-CN" altLang="en-US" sz="1400" dirty="0" smtClean="0"/>
              <a:t>目录下都有一个</a:t>
            </a:r>
            <a:r>
              <a:rPr lang="en-US" altLang="zh-CN" sz="1400" dirty="0" smtClean="0"/>
              <a:t>Goni.mk</a:t>
            </a:r>
            <a:endParaRPr lang="zh-CN" altLang="en-US" sz="1400" dirty="0"/>
          </a:p>
        </p:txBody>
      </p:sp>
      <p:sp>
        <p:nvSpPr>
          <p:cNvPr id="26" name="TextBox 25"/>
          <p:cNvSpPr txBox="1"/>
          <p:nvPr/>
        </p:nvSpPr>
        <p:spPr>
          <a:xfrm>
            <a:off x="8100392" y="6381328"/>
            <a:ext cx="9361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 smtClean="0">
                <a:hlinkClick r:id="rId3" action="ppaction://hlinksldjump"/>
              </a:rPr>
              <a:t>返回目录</a:t>
            </a:r>
            <a:endParaRPr lang="zh-CN" altLang="en-US" sz="1000" dirty="0"/>
          </a:p>
        </p:txBody>
      </p:sp>
      <p:pic>
        <p:nvPicPr>
          <p:cNvPr id="13" name="图片 12" descr="Logo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236000" y="504000"/>
            <a:ext cx="1410750" cy="594000"/>
          </a:xfrm>
          <a:prstGeom prst="rect">
            <a:avLst/>
          </a:prstGeom>
        </p:spPr>
      </p:pic>
      <p:pic>
        <p:nvPicPr>
          <p:cNvPr id="15" name="图片 14" descr="iAutoLogo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52218" y="661035"/>
            <a:ext cx="2019582" cy="2476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15616" y="908720"/>
            <a:ext cx="6658358" cy="709865"/>
          </a:xfrm>
        </p:spPr>
        <p:txBody>
          <a:bodyPr/>
          <a:lstStyle/>
          <a:p>
            <a:r>
              <a:rPr lang="en-US" altLang="zh-CN" sz="2000" b="1" dirty="0" smtClean="0">
                <a:latin typeface="+mj-ea"/>
              </a:rPr>
              <a:t>4.6 </a:t>
            </a:r>
            <a:r>
              <a:rPr lang="zh-CN" altLang="en-US" sz="2000" b="1" dirty="0" smtClean="0">
                <a:latin typeface="+mj-ea"/>
              </a:rPr>
              <a:t>问题</a:t>
            </a:r>
            <a:r>
              <a:rPr lang="en-US" altLang="zh-CN" sz="2000" b="1" dirty="0" smtClean="0">
                <a:latin typeface="+mj-ea"/>
              </a:rPr>
              <a:t>6</a:t>
            </a:r>
            <a:r>
              <a:rPr lang="zh-CN" altLang="en-US" sz="2000" b="1" dirty="0" smtClean="0">
                <a:latin typeface="+mj-ea"/>
              </a:rPr>
              <a:t>：</a:t>
            </a:r>
            <a:r>
              <a:rPr lang="en-US" altLang="zh-CN" sz="2000" b="1" dirty="0" err="1" smtClean="0">
                <a:latin typeface="+mj-ea"/>
              </a:rPr>
              <a:t>makefile</a:t>
            </a:r>
            <a:r>
              <a:rPr lang="zh-CN" altLang="en-US" sz="2000" b="1" dirty="0" smtClean="0">
                <a:latin typeface="+mj-ea"/>
              </a:rPr>
              <a:t>中不允许出现</a:t>
            </a:r>
            <a:r>
              <a:rPr lang="en-US" altLang="zh-CN" sz="2000" b="1" dirty="0" smtClean="0">
                <a:latin typeface="+mj-ea"/>
              </a:rPr>
              <a:t>../</a:t>
            </a:r>
            <a:r>
              <a:rPr lang="zh-CN" altLang="en-US" sz="2000" b="1" dirty="0" smtClean="0">
                <a:latin typeface="+mj-ea"/>
              </a:rPr>
              <a:t>这种父目录的路径</a:t>
            </a:r>
            <a:endParaRPr lang="zh-CN" altLang="en-US" sz="2400" dirty="0">
              <a:latin typeface="+mj-ea"/>
            </a:endParaRPr>
          </a:p>
        </p:txBody>
      </p:sp>
      <p:pic>
        <p:nvPicPr>
          <p:cNvPr id="15" name="图片 14" descr="serviceGoni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56406" y="2924944"/>
            <a:ext cx="7876034" cy="3528392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539552" y="2319263"/>
            <a:ext cx="7920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/>
              <a:t>我们之前将桩文件编译到</a:t>
            </a:r>
            <a:r>
              <a:rPr lang="en-US" altLang="zh-CN" sz="1200" dirty="0" err="1" smtClean="0"/>
              <a:t>libipodservice</a:t>
            </a:r>
            <a:r>
              <a:rPr lang="zh-CN" altLang="en-US" sz="1200" dirty="0" smtClean="0"/>
              <a:t>库中，</a:t>
            </a:r>
            <a:r>
              <a:rPr lang="en-US" altLang="zh-CN" sz="1200" dirty="0" smtClean="0"/>
              <a:t>LOCAL_SRC_FILE</a:t>
            </a:r>
            <a:r>
              <a:rPr lang="zh-CN" altLang="en-US" sz="1200" dirty="0" smtClean="0"/>
              <a:t>区别于</a:t>
            </a:r>
            <a:r>
              <a:rPr lang="en-US" altLang="zh-CN" sz="1200" dirty="0" smtClean="0"/>
              <a:t>LOCAL_C_INCLUDES</a:t>
            </a:r>
            <a:r>
              <a:rPr lang="zh-CN" altLang="en-US" sz="1200" dirty="0" smtClean="0"/>
              <a:t>，只能</a:t>
            </a:r>
            <a:r>
              <a:rPr lang="en-US" altLang="zh-CN" sz="1200" dirty="0" smtClean="0"/>
              <a:t>+=</a:t>
            </a:r>
            <a:r>
              <a:rPr lang="zh-CN" altLang="en-US" sz="1200" dirty="0" smtClean="0"/>
              <a:t>当前路径的相对路径，由于目录结构，就会出现</a:t>
            </a:r>
            <a:r>
              <a:rPr lang="en-US" altLang="zh-CN" sz="1200" dirty="0" smtClean="0"/>
              <a:t>../</a:t>
            </a:r>
            <a:r>
              <a:rPr lang="zh-CN" altLang="en-US" sz="1200" dirty="0" smtClean="0"/>
              <a:t>这种父目录，会影响</a:t>
            </a:r>
            <a:r>
              <a:rPr lang="en-US" altLang="zh-CN" sz="1200" dirty="0" smtClean="0"/>
              <a:t>CI</a:t>
            </a:r>
            <a:r>
              <a:rPr lang="zh-CN" altLang="en-US" sz="1200" dirty="0" smtClean="0"/>
              <a:t>做单体测试，出现问题。</a:t>
            </a:r>
            <a:endParaRPr lang="zh-CN" altLang="en-US" sz="1200" dirty="0"/>
          </a:p>
        </p:txBody>
      </p:sp>
      <p:cxnSp>
        <p:nvCxnSpPr>
          <p:cNvPr id="19" name="直接箭头连接符 18"/>
          <p:cNvCxnSpPr/>
          <p:nvPr/>
        </p:nvCxnSpPr>
        <p:spPr>
          <a:xfrm flipV="1">
            <a:off x="5292080" y="4797152"/>
            <a:ext cx="1008112" cy="21602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6372200" y="4581128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 smtClean="0">
                <a:solidFill>
                  <a:schemeClr val="bg1"/>
                </a:solidFill>
              </a:rPr>
              <a:t>桩文件编译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cxnSp>
        <p:nvCxnSpPr>
          <p:cNvPr id="26" name="直接箭头连接符 25"/>
          <p:cNvCxnSpPr/>
          <p:nvPr/>
        </p:nvCxnSpPr>
        <p:spPr>
          <a:xfrm flipV="1">
            <a:off x="5364088" y="3717032"/>
            <a:ext cx="792088" cy="14401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6156176" y="3573016"/>
            <a:ext cx="24240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smtClean="0">
                <a:solidFill>
                  <a:schemeClr val="bg1"/>
                </a:solidFill>
              </a:rPr>
              <a:t>include+=</a:t>
            </a:r>
            <a:r>
              <a:rPr lang="zh-CN" altLang="en-US" sz="1400" dirty="0" smtClean="0">
                <a:solidFill>
                  <a:schemeClr val="bg1"/>
                </a:solidFill>
              </a:rPr>
              <a:t>可从</a:t>
            </a:r>
            <a:r>
              <a:rPr lang="en-US" altLang="zh-CN" sz="1400" dirty="0" smtClean="0">
                <a:solidFill>
                  <a:schemeClr val="bg1"/>
                </a:solidFill>
              </a:rPr>
              <a:t>top</a:t>
            </a:r>
            <a:r>
              <a:rPr lang="zh-CN" altLang="en-US" sz="1400" dirty="0" smtClean="0">
                <a:solidFill>
                  <a:schemeClr val="bg1"/>
                </a:solidFill>
              </a:rPr>
              <a:t>路径开始</a:t>
            </a:r>
            <a:endParaRPr lang="zh-CN" altLang="en-US" sz="1400" dirty="0">
              <a:solidFill>
                <a:schemeClr val="bg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8100392" y="6381328"/>
            <a:ext cx="9361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 smtClean="0">
                <a:hlinkClick r:id="rId3" action="ppaction://hlinksldjump"/>
              </a:rPr>
              <a:t>返回目录</a:t>
            </a:r>
            <a:endParaRPr lang="zh-CN" altLang="en-US" sz="1000" dirty="0"/>
          </a:p>
        </p:txBody>
      </p:sp>
      <p:pic>
        <p:nvPicPr>
          <p:cNvPr id="10" name="图片 9" descr="Logo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236000" y="504000"/>
            <a:ext cx="1410750" cy="594000"/>
          </a:xfrm>
          <a:prstGeom prst="rect">
            <a:avLst/>
          </a:prstGeom>
        </p:spPr>
      </p:pic>
      <p:pic>
        <p:nvPicPr>
          <p:cNvPr id="11" name="图片 10" descr="iAutoLogo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52218" y="661035"/>
            <a:ext cx="2019582" cy="2476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testGonimk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11560" y="2204864"/>
            <a:ext cx="8136904" cy="4536504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15616" y="908720"/>
            <a:ext cx="6658358" cy="709865"/>
          </a:xfrm>
        </p:spPr>
        <p:txBody>
          <a:bodyPr/>
          <a:lstStyle/>
          <a:p>
            <a:r>
              <a:rPr lang="en-US" altLang="zh-CN" sz="2000" b="1" dirty="0" smtClean="0">
                <a:latin typeface="+mj-ea"/>
              </a:rPr>
              <a:t>4.6 </a:t>
            </a:r>
            <a:r>
              <a:rPr lang="zh-CN" altLang="en-US" sz="2000" b="1" dirty="0" smtClean="0">
                <a:latin typeface="+mj-ea"/>
              </a:rPr>
              <a:t>问题</a:t>
            </a:r>
            <a:r>
              <a:rPr lang="en-US" altLang="zh-CN" sz="2000" b="1" dirty="0" smtClean="0">
                <a:latin typeface="+mj-ea"/>
              </a:rPr>
              <a:t>6</a:t>
            </a:r>
            <a:r>
              <a:rPr lang="zh-CN" altLang="en-US" sz="2000" b="1" dirty="0" smtClean="0">
                <a:latin typeface="+mj-ea"/>
              </a:rPr>
              <a:t>：</a:t>
            </a:r>
            <a:r>
              <a:rPr lang="en-US" altLang="zh-CN" sz="2000" b="1" dirty="0" err="1" smtClean="0">
                <a:latin typeface="+mj-ea"/>
              </a:rPr>
              <a:t>makefile</a:t>
            </a:r>
            <a:r>
              <a:rPr lang="zh-CN" altLang="en-US" sz="2000" b="1" dirty="0" smtClean="0">
                <a:latin typeface="+mj-ea"/>
              </a:rPr>
              <a:t>中不允许出现</a:t>
            </a:r>
            <a:r>
              <a:rPr lang="en-US" altLang="zh-CN" sz="2000" b="1" dirty="0" smtClean="0">
                <a:latin typeface="+mj-ea"/>
              </a:rPr>
              <a:t>../</a:t>
            </a:r>
            <a:r>
              <a:rPr lang="zh-CN" altLang="en-US" sz="2000" b="1" dirty="0" smtClean="0">
                <a:latin typeface="+mj-ea"/>
              </a:rPr>
              <a:t>这种父目录的路径</a:t>
            </a:r>
            <a:endParaRPr lang="zh-CN" altLang="en-US" sz="2400" dirty="0">
              <a:latin typeface="+mj-ea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076056" y="3501008"/>
            <a:ext cx="30963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>
                <a:solidFill>
                  <a:srgbClr val="FF0000"/>
                </a:solidFill>
              </a:rPr>
              <a:t>我们在</a:t>
            </a:r>
            <a:r>
              <a:rPr lang="en-US" altLang="zh-CN" sz="1200" dirty="0" smtClean="0">
                <a:solidFill>
                  <a:srgbClr val="FF0000"/>
                </a:solidFill>
              </a:rPr>
              <a:t>test/Goni.mk</a:t>
            </a:r>
            <a:r>
              <a:rPr lang="zh-CN" altLang="en-US" sz="1200" dirty="0" smtClean="0">
                <a:solidFill>
                  <a:srgbClr val="FF0000"/>
                </a:solidFill>
              </a:rPr>
              <a:t>中将需要编译的桩文件，生成一个静态库，桩文件就在</a:t>
            </a:r>
            <a:r>
              <a:rPr lang="en-US" altLang="zh-CN" sz="1200" dirty="0" smtClean="0">
                <a:solidFill>
                  <a:srgbClr val="FF0000"/>
                </a:solidFill>
              </a:rPr>
              <a:t>test</a:t>
            </a:r>
            <a:r>
              <a:rPr lang="zh-CN" altLang="en-US" sz="1200" dirty="0" smtClean="0">
                <a:solidFill>
                  <a:srgbClr val="FF0000"/>
                </a:solidFill>
              </a:rPr>
              <a:t>当前目录下，不会出现</a:t>
            </a:r>
            <a:r>
              <a:rPr lang="en-US" altLang="zh-CN" sz="1200" dirty="0" smtClean="0">
                <a:solidFill>
                  <a:srgbClr val="FF0000"/>
                </a:solidFill>
              </a:rPr>
              <a:t>../</a:t>
            </a:r>
            <a:r>
              <a:rPr lang="zh-CN" altLang="en-US" sz="1200" dirty="0" smtClean="0">
                <a:solidFill>
                  <a:srgbClr val="FF0000"/>
                </a:solidFill>
              </a:rPr>
              <a:t>这种父目录，再</a:t>
            </a:r>
            <a:r>
              <a:rPr lang="en-US" altLang="zh-CN" sz="1200" dirty="0" smtClean="0">
                <a:solidFill>
                  <a:srgbClr val="FF0000"/>
                </a:solidFill>
              </a:rPr>
              <a:t>service/Goni.mk</a:t>
            </a:r>
            <a:r>
              <a:rPr lang="zh-CN" altLang="en-US" sz="1200" dirty="0" smtClean="0">
                <a:solidFill>
                  <a:srgbClr val="FF0000"/>
                </a:solidFill>
              </a:rPr>
              <a:t>再使用静态库即可</a:t>
            </a:r>
            <a:r>
              <a:rPr lang="en-US" altLang="zh-CN" sz="1200" dirty="0" smtClean="0">
                <a:solidFill>
                  <a:srgbClr val="FF0000"/>
                </a:solidFill>
              </a:rPr>
              <a:t>.</a:t>
            </a:r>
          </a:p>
        </p:txBody>
      </p:sp>
      <p:cxnSp>
        <p:nvCxnSpPr>
          <p:cNvPr id="19" name="直接箭头连接符 18"/>
          <p:cNvCxnSpPr>
            <a:endCxn id="15" idx="1"/>
          </p:cNvCxnSpPr>
          <p:nvPr/>
        </p:nvCxnSpPr>
        <p:spPr>
          <a:xfrm flipV="1">
            <a:off x="3779912" y="3916507"/>
            <a:ext cx="1296144" cy="8855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8100392" y="6381328"/>
            <a:ext cx="9361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 smtClean="0">
                <a:hlinkClick r:id="rId3" action="ppaction://hlinksldjump"/>
              </a:rPr>
              <a:t>返回目录</a:t>
            </a:r>
            <a:endParaRPr lang="zh-CN" altLang="en-US" sz="1000" dirty="0"/>
          </a:p>
        </p:txBody>
      </p:sp>
      <p:pic>
        <p:nvPicPr>
          <p:cNvPr id="7" name="图片 6" descr="Logo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236000" y="504000"/>
            <a:ext cx="1410750" cy="594000"/>
          </a:xfrm>
          <a:prstGeom prst="rect">
            <a:avLst/>
          </a:prstGeom>
        </p:spPr>
      </p:pic>
      <p:pic>
        <p:nvPicPr>
          <p:cNvPr id="8" name="图片 7" descr="iAutoLogo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52218" y="661035"/>
            <a:ext cx="2019582" cy="247685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15616" y="908720"/>
            <a:ext cx="6658358" cy="709865"/>
          </a:xfrm>
        </p:spPr>
        <p:txBody>
          <a:bodyPr/>
          <a:lstStyle/>
          <a:p>
            <a:r>
              <a:rPr lang="en-US" altLang="zh-CN" sz="2000" b="1" dirty="0" smtClean="0">
                <a:latin typeface="+mj-ea"/>
              </a:rPr>
              <a:t>4.6 </a:t>
            </a:r>
            <a:r>
              <a:rPr lang="zh-CN" altLang="en-US" sz="2000" b="1" dirty="0" smtClean="0">
                <a:latin typeface="+mj-ea"/>
              </a:rPr>
              <a:t>问题</a:t>
            </a:r>
            <a:r>
              <a:rPr lang="en-US" altLang="zh-CN" sz="2000" b="1" dirty="0" smtClean="0">
                <a:latin typeface="+mj-ea"/>
              </a:rPr>
              <a:t>6</a:t>
            </a:r>
            <a:r>
              <a:rPr lang="zh-CN" altLang="en-US" sz="2000" b="1" dirty="0" smtClean="0">
                <a:latin typeface="+mj-ea"/>
              </a:rPr>
              <a:t>：</a:t>
            </a:r>
            <a:r>
              <a:rPr lang="en-US" altLang="zh-CN" sz="2000" b="1" dirty="0" err="1" smtClean="0">
                <a:latin typeface="+mj-ea"/>
              </a:rPr>
              <a:t>makefile</a:t>
            </a:r>
            <a:r>
              <a:rPr lang="zh-CN" altLang="en-US" sz="2000" b="1" dirty="0" smtClean="0">
                <a:latin typeface="+mj-ea"/>
              </a:rPr>
              <a:t>中不允许出现</a:t>
            </a:r>
            <a:r>
              <a:rPr lang="en-US" altLang="zh-CN" sz="2000" b="1" dirty="0" smtClean="0">
                <a:latin typeface="+mj-ea"/>
              </a:rPr>
              <a:t>../</a:t>
            </a:r>
            <a:r>
              <a:rPr lang="zh-CN" altLang="en-US" sz="2000" b="1" dirty="0" smtClean="0">
                <a:latin typeface="+mj-ea"/>
              </a:rPr>
              <a:t>这种父目录的路径</a:t>
            </a:r>
            <a:endParaRPr lang="zh-CN" altLang="en-US" sz="2400" dirty="0">
              <a:latin typeface="+mj-ea"/>
            </a:endParaRPr>
          </a:p>
        </p:txBody>
      </p:sp>
      <p:pic>
        <p:nvPicPr>
          <p:cNvPr id="6" name="图片 5" descr="Screenshot from 2019-04-28 15-57-39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11560" y="2420888"/>
            <a:ext cx="7992888" cy="4078525"/>
          </a:xfrm>
          <a:prstGeom prst="rect">
            <a:avLst/>
          </a:prstGeom>
        </p:spPr>
      </p:pic>
      <p:cxnSp>
        <p:nvCxnSpPr>
          <p:cNvPr id="8" name="直接箭头连接符 7"/>
          <p:cNvCxnSpPr/>
          <p:nvPr/>
        </p:nvCxnSpPr>
        <p:spPr>
          <a:xfrm flipV="1">
            <a:off x="4211960" y="6093296"/>
            <a:ext cx="1584176" cy="28803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796136" y="5805264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 smtClean="0">
                <a:solidFill>
                  <a:srgbClr val="FF0000"/>
                </a:solidFill>
              </a:rPr>
              <a:t>在生成</a:t>
            </a:r>
            <a:r>
              <a:rPr lang="en-US" altLang="zh-CN" sz="1200" dirty="0" err="1" smtClean="0">
                <a:solidFill>
                  <a:srgbClr val="FF0000"/>
                </a:solidFill>
              </a:rPr>
              <a:t>libipodservice</a:t>
            </a:r>
            <a:r>
              <a:rPr lang="zh-CN" altLang="en-US" sz="1200" dirty="0" smtClean="0">
                <a:solidFill>
                  <a:srgbClr val="FF0000"/>
                </a:solidFill>
              </a:rPr>
              <a:t>时</a:t>
            </a:r>
            <a:endParaRPr lang="en-US" altLang="zh-CN" sz="1200" dirty="0" smtClean="0">
              <a:solidFill>
                <a:srgbClr val="FF0000"/>
              </a:solidFill>
            </a:endParaRPr>
          </a:p>
          <a:p>
            <a:r>
              <a:rPr lang="zh-CN" altLang="en-US" sz="1200" dirty="0" smtClean="0">
                <a:solidFill>
                  <a:srgbClr val="FF0000"/>
                </a:solidFill>
              </a:rPr>
              <a:t>使用静态库即可，问题解决</a:t>
            </a:r>
            <a:endParaRPr lang="zh-CN" altLang="en-US" sz="1200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100392" y="6381328"/>
            <a:ext cx="9361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 smtClean="0">
                <a:hlinkClick r:id="rId3" action="ppaction://hlinksldjump"/>
              </a:rPr>
              <a:t>返回目录</a:t>
            </a:r>
            <a:endParaRPr lang="zh-CN" altLang="en-US" sz="1000" dirty="0"/>
          </a:p>
        </p:txBody>
      </p:sp>
      <p:pic>
        <p:nvPicPr>
          <p:cNvPr id="7" name="图片 6" descr="Logo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236000" y="504000"/>
            <a:ext cx="1410750" cy="594000"/>
          </a:xfrm>
          <a:prstGeom prst="rect">
            <a:avLst/>
          </a:prstGeom>
        </p:spPr>
      </p:pic>
      <p:pic>
        <p:nvPicPr>
          <p:cNvPr id="9" name="图片 8" descr="iAutoLogo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52218" y="661035"/>
            <a:ext cx="2019582" cy="24768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64382" y="2489200"/>
            <a:ext cx="7740066" cy="3964136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编写桩文件（</a:t>
            </a:r>
            <a:r>
              <a:rPr lang="en-US" altLang="zh-CN" sz="1000" dirty="0" err="1" smtClean="0"/>
              <a:t>testSettingProxy.h</a:t>
            </a:r>
            <a:r>
              <a:rPr lang="en-US" altLang="zh-CN" sz="1000" dirty="0" smtClean="0"/>
              <a:t> </a:t>
            </a:r>
            <a:r>
              <a:rPr lang="zh-CN" altLang="en-US" sz="1000" dirty="0" smtClean="0"/>
              <a:t>以及</a:t>
            </a:r>
            <a:r>
              <a:rPr lang="en-US" altLang="zh-CN" sz="1000" dirty="0" smtClean="0"/>
              <a:t>.</a:t>
            </a:r>
            <a:r>
              <a:rPr lang="en-US" altLang="zh-CN" sz="1000" dirty="0" err="1" smtClean="0"/>
              <a:t>cpp</a:t>
            </a:r>
            <a:r>
              <a:rPr lang="en-US" altLang="zh-CN" sz="1000" dirty="0" smtClean="0"/>
              <a:t>  </a:t>
            </a:r>
            <a:r>
              <a:rPr lang="en-US" altLang="zh-CN" sz="1000" dirty="0" err="1" smtClean="0"/>
              <a:t>testWFDServiceManager.h</a:t>
            </a:r>
            <a:r>
              <a:rPr lang="en-US" altLang="zh-CN" sz="1000" dirty="0" smtClean="0"/>
              <a:t> </a:t>
            </a:r>
            <a:r>
              <a:rPr lang="zh-CN" altLang="en-US" sz="1000" dirty="0" smtClean="0"/>
              <a:t>以及</a:t>
            </a:r>
            <a:r>
              <a:rPr lang="en-US" altLang="zh-CN" sz="1000" dirty="0" smtClean="0"/>
              <a:t>.</a:t>
            </a:r>
            <a:r>
              <a:rPr lang="en-US" altLang="zh-CN" sz="1000" dirty="0" err="1" smtClean="0"/>
              <a:t>cpp</a:t>
            </a:r>
            <a:r>
              <a:rPr lang="en-US" altLang="zh-CN" sz="1000" dirty="0" smtClean="0"/>
              <a:t> </a:t>
            </a:r>
            <a:r>
              <a:rPr lang="en-US" altLang="zh-CN" sz="1000" dirty="0" err="1" smtClean="0"/>
              <a:t>testWFDServiceDefs.h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>
              <a:buNone/>
            </a:pPr>
            <a:r>
              <a:rPr lang="zh-CN" altLang="en-US" dirty="0" smtClean="0"/>
              <a:t>首先编写</a:t>
            </a:r>
            <a:r>
              <a:rPr lang="en-US" altLang="zh-CN" dirty="0" err="1" smtClean="0"/>
              <a:t>testSettingProxy.h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pPr>
              <a:buNone/>
            </a:pPr>
            <a:r>
              <a:rPr lang="en-US" altLang="zh-CN" sz="1200" dirty="0" smtClean="0"/>
              <a:t>1</a:t>
            </a:r>
            <a:r>
              <a:rPr lang="zh-CN" altLang="en-US" sz="1200" dirty="0" smtClean="0"/>
              <a:t>）包含必需头文件</a:t>
            </a:r>
            <a:r>
              <a:rPr lang="en-US" altLang="zh-CN" sz="1200" dirty="0" smtClean="0"/>
              <a:t>&lt;</a:t>
            </a:r>
            <a:r>
              <a:rPr lang="en-US" altLang="zh-CN" sz="1200" dirty="0" err="1" smtClean="0"/>
              <a:t>gtest</a:t>
            </a:r>
            <a:r>
              <a:rPr lang="en-US" altLang="zh-CN" sz="1200" dirty="0" smtClean="0"/>
              <a:t>/</a:t>
            </a:r>
            <a:r>
              <a:rPr lang="en-US" altLang="zh-CN" sz="1200" dirty="0" err="1" smtClean="0"/>
              <a:t>gtest.h</a:t>
            </a:r>
            <a:r>
              <a:rPr lang="en-US" altLang="zh-CN" sz="1200" dirty="0" smtClean="0"/>
              <a:t>&gt;</a:t>
            </a:r>
            <a:r>
              <a:rPr lang="zh-CN" altLang="en-US" sz="1200" dirty="0" smtClean="0"/>
              <a:t>和</a:t>
            </a:r>
            <a:r>
              <a:rPr lang="en-US" altLang="zh-CN" sz="1200" dirty="0" smtClean="0"/>
              <a:t>&lt;</a:t>
            </a:r>
            <a:r>
              <a:rPr lang="en-US" altLang="zh-CN" sz="1200" dirty="0" err="1" smtClean="0"/>
              <a:t>gmock</a:t>
            </a:r>
            <a:r>
              <a:rPr lang="en-US" altLang="zh-CN" sz="1200" dirty="0" smtClean="0"/>
              <a:t>/</a:t>
            </a:r>
            <a:r>
              <a:rPr lang="en-US" altLang="zh-CN" sz="1200" dirty="0" err="1" smtClean="0"/>
              <a:t>gmock.h</a:t>
            </a:r>
            <a:r>
              <a:rPr lang="en-US" altLang="zh-CN" sz="1200" dirty="0" smtClean="0"/>
              <a:t>&gt;</a:t>
            </a:r>
          </a:p>
          <a:p>
            <a:pPr>
              <a:buNone/>
            </a:pPr>
            <a:r>
              <a:rPr lang="en-US" altLang="zh-CN" sz="1200" dirty="0" smtClean="0"/>
              <a:t>2</a:t>
            </a:r>
            <a:r>
              <a:rPr lang="zh-CN" altLang="en-US" sz="1200" dirty="0" smtClean="0"/>
              <a:t>）定义新的命名空间</a:t>
            </a:r>
            <a:r>
              <a:rPr lang="en-US" altLang="zh-CN" sz="1200" dirty="0" smtClean="0"/>
              <a:t>Test</a:t>
            </a:r>
            <a:r>
              <a:rPr lang="zh-CN" altLang="en-US" sz="1200" dirty="0" smtClean="0"/>
              <a:t>（稍后会说明原因）</a:t>
            </a:r>
            <a:endParaRPr lang="en-US" altLang="zh-CN" sz="1200" dirty="0" smtClean="0"/>
          </a:p>
          <a:p>
            <a:pPr>
              <a:buNone/>
            </a:pPr>
            <a:r>
              <a:rPr lang="en-US" altLang="zh-CN" sz="1200" dirty="0" smtClean="0"/>
              <a:t>3</a:t>
            </a:r>
            <a:r>
              <a:rPr lang="zh-CN" altLang="en-US" sz="1200" dirty="0" smtClean="0"/>
              <a:t>）定义同名类</a:t>
            </a:r>
            <a:r>
              <a:rPr lang="en-US" altLang="zh-CN" sz="1200" dirty="0" err="1" smtClean="0"/>
              <a:t>SettingProxy</a:t>
            </a:r>
            <a:r>
              <a:rPr lang="en-US" altLang="zh-CN" sz="1200" dirty="0" smtClean="0"/>
              <a:t> </a:t>
            </a:r>
            <a:r>
              <a:rPr lang="zh-CN" altLang="en-US" sz="1200" dirty="0" smtClean="0"/>
              <a:t>，以及单例类</a:t>
            </a:r>
            <a:r>
              <a:rPr lang="en-US" altLang="zh-CN" sz="1200" dirty="0" err="1" smtClean="0"/>
              <a:t>Singletonwfd</a:t>
            </a:r>
            <a:r>
              <a:rPr lang="en-US" altLang="zh-CN" sz="1200" dirty="0" smtClean="0"/>
              <a:t> </a:t>
            </a:r>
          </a:p>
          <a:p>
            <a:pPr>
              <a:buNone/>
            </a:pPr>
            <a:r>
              <a:rPr lang="en-US" altLang="zh-CN" sz="1200" dirty="0" smtClean="0"/>
              <a:t>4</a:t>
            </a:r>
            <a:r>
              <a:rPr lang="zh-CN" altLang="en-US" sz="1200" dirty="0" smtClean="0"/>
              <a:t>）类</a:t>
            </a:r>
            <a:r>
              <a:rPr lang="en-US" altLang="zh-CN" sz="1200" dirty="0" err="1" smtClean="0"/>
              <a:t>SettingProxy</a:t>
            </a:r>
            <a:r>
              <a:rPr lang="zh-CN" altLang="en-US" sz="1200" dirty="0" smtClean="0"/>
              <a:t>的函数实现全部调用单例类接口</a:t>
            </a:r>
            <a:r>
              <a:rPr lang="en-US" altLang="zh-CN" sz="1200" dirty="0" err="1" smtClean="0"/>
              <a:t>Singletonwfd</a:t>
            </a:r>
            <a:endParaRPr lang="en-US" altLang="zh-CN" sz="1200" dirty="0" smtClean="0"/>
          </a:p>
          <a:p>
            <a:pPr>
              <a:buNone/>
            </a:pPr>
            <a:r>
              <a:rPr lang="en-US" altLang="zh-CN" sz="1200" dirty="0" smtClean="0"/>
              <a:t> </a:t>
            </a:r>
            <a:r>
              <a:rPr lang="zh-CN" altLang="en-US" sz="1100" dirty="0" smtClean="0"/>
              <a:t>（由于待测类中局部声明</a:t>
            </a:r>
            <a:r>
              <a:rPr lang="en-US" altLang="zh-CN" sz="1100" dirty="0" err="1" smtClean="0"/>
              <a:t>SettingProxy</a:t>
            </a:r>
            <a:r>
              <a:rPr lang="en-US" altLang="zh-CN" sz="1100" dirty="0" smtClean="0"/>
              <a:t> </a:t>
            </a:r>
            <a:r>
              <a:rPr lang="zh-CN" altLang="en-US" sz="1100" dirty="0" smtClean="0"/>
              <a:t>类对象，只有单例方式能</a:t>
            </a:r>
            <a:r>
              <a:rPr lang="en-US" altLang="zh-CN" sz="1100" dirty="0" smtClean="0"/>
              <a:t>mock</a:t>
            </a:r>
            <a:r>
              <a:rPr lang="zh-CN" altLang="en-US" sz="1100" dirty="0" smtClean="0"/>
              <a:t>设定函数的性质，后面也有其他类型的介绍）</a:t>
            </a:r>
            <a:endParaRPr lang="en-US" altLang="zh-CN" sz="1100" dirty="0" smtClean="0"/>
          </a:p>
          <a:p>
            <a:pPr>
              <a:buNone/>
            </a:pPr>
            <a:r>
              <a:rPr lang="en-US" altLang="zh-CN" sz="1200" dirty="0" smtClean="0"/>
              <a:t>5</a:t>
            </a:r>
            <a:r>
              <a:rPr lang="zh-CN" altLang="en-US" sz="1200" dirty="0" smtClean="0"/>
              <a:t>）如果有继承，则基类也需要打桩实现</a:t>
            </a:r>
            <a:endParaRPr lang="en-US" altLang="zh-CN" sz="1200" dirty="0" smtClean="0"/>
          </a:p>
          <a:p>
            <a:pPr>
              <a:buNone/>
            </a:pPr>
            <a:r>
              <a:rPr lang="en-US" altLang="zh-CN" sz="1200" dirty="0" smtClean="0"/>
              <a:t>6</a:t>
            </a:r>
            <a:r>
              <a:rPr lang="zh-CN" altLang="en-US" sz="1200" dirty="0" smtClean="0"/>
              <a:t>）在头文件最后，添加</a:t>
            </a:r>
            <a:r>
              <a:rPr lang="en-US" altLang="zh-CN" sz="1200" dirty="0" smtClean="0"/>
              <a:t>using namespace Test;</a:t>
            </a:r>
          </a:p>
          <a:p>
            <a:pPr>
              <a:buNone/>
            </a:pPr>
            <a:r>
              <a:rPr lang="zh-CN" altLang="en-US" dirty="0" smtClean="0"/>
              <a:t>再编写</a:t>
            </a:r>
            <a:r>
              <a:rPr lang="en-US" altLang="zh-CN" dirty="0" smtClean="0"/>
              <a:t>testSettingProxy.cpp:</a:t>
            </a:r>
          </a:p>
          <a:p>
            <a:pPr>
              <a:buNone/>
            </a:pPr>
            <a:r>
              <a:rPr lang="en-US" altLang="zh-CN" sz="1200" dirty="0" smtClean="0"/>
              <a:t>1)</a:t>
            </a:r>
            <a:r>
              <a:rPr lang="zh-CN" altLang="en-US" sz="1200" dirty="0" smtClean="0"/>
              <a:t>实现类</a:t>
            </a:r>
            <a:r>
              <a:rPr lang="en-US" altLang="zh-CN" sz="1200" dirty="0" err="1" smtClean="0"/>
              <a:t>SettingProxy</a:t>
            </a:r>
            <a:r>
              <a:rPr lang="zh-CN" altLang="en-US" sz="1200" dirty="0" smtClean="0"/>
              <a:t>和单例类</a:t>
            </a:r>
            <a:r>
              <a:rPr lang="en-US" altLang="zh-CN" sz="1200" dirty="0" err="1" smtClean="0"/>
              <a:t>Singletonwfd</a:t>
            </a:r>
            <a:r>
              <a:rPr lang="zh-CN" altLang="en-US" sz="1200" dirty="0" smtClean="0"/>
              <a:t>的构造、析构、</a:t>
            </a:r>
            <a:r>
              <a:rPr lang="en-US" altLang="zh-CN" sz="1200" dirty="0" err="1" smtClean="0"/>
              <a:t>getInstance</a:t>
            </a:r>
            <a:r>
              <a:rPr lang="zh-CN" altLang="en-US" sz="1200" dirty="0" smtClean="0"/>
              <a:t>函数</a:t>
            </a:r>
            <a:endParaRPr lang="zh-CN" altLang="en-US" sz="1200" dirty="0"/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1259632" y="980728"/>
            <a:ext cx="6343672" cy="709865"/>
          </a:xfrm>
        </p:spPr>
        <p:txBody>
          <a:bodyPr/>
          <a:lstStyle/>
          <a:p>
            <a:pPr algn="ctr"/>
            <a:r>
              <a:rPr lang="en-US" altLang="zh-CN" sz="2400" b="1" dirty="0" smtClean="0"/>
              <a:t>1.4 </a:t>
            </a:r>
            <a:r>
              <a:rPr lang="zh-CN" altLang="en-US" sz="2400" b="1" dirty="0" smtClean="0"/>
              <a:t>编写桩文件</a:t>
            </a:r>
            <a:endParaRPr lang="en-US" altLang="zh-CN" sz="2400" b="1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8100392" y="6381328"/>
            <a:ext cx="9361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 smtClean="0">
                <a:hlinkClick r:id="rId2" action="ppaction://hlinksldjump"/>
              </a:rPr>
              <a:t>返回目录</a:t>
            </a:r>
            <a:endParaRPr lang="zh-CN" altLang="en-US" sz="1000" dirty="0"/>
          </a:p>
        </p:txBody>
      </p:sp>
      <p:pic>
        <p:nvPicPr>
          <p:cNvPr id="6" name="图片 5" descr="Logo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236000" y="504000"/>
            <a:ext cx="1410750" cy="594000"/>
          </a:xfrm>
          <a:prstGeom prst="rect">
            <a:avLst/>
          </a:prstGeom>
        </p:spPr>
      </p:pic>
      <p:pic>
        <p:nvPicPr>
          <p:cNvPr id="7" name="图片 6" descr="iAutoLogo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52218" y="661035"/>
            <a:ext cx="2019582" cy="2476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离子会议室">
  <a:themeElements>
    <a:clrScheme name="离子会议室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离子会议室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离子会议室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3393</TotalTime>
  <Words>4290</Words>
  <Application>Microsoft Office PowerPoint</Application>
  <PresentationFormat>全屏显示(4:3)</PresentationFormat>
  <Paragraphs>655</Paragraphs>
  <Slides>85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85</vt:i4>
      </vt:variant>
    </vt:vector>
  </HeadingPairs>
  <TitlesOfParts>
    <vt:vector size="86" baseType="lpstr">
      <vt:lpstr>离子会议室</vt:lpstr>
      <vt:lpstr>U T</vt:lpstr>
      <vt:lpstr>目录</vt:lpstr>
      <vt:lpstr>目录</vt:lpstr>
      <vt:lpstr>一.Gmock配置方法 (代码参照：代码举例/miracastservice_gmock方法)</vt:lpstr>
      <vt:lpstr>1.1 代码结构 </vt:lpstr>
      <vt:lpstr>1.2 修改Makefile</vt:lpstr>
      <vt:lpstr>PowerPoint 演示文稿</vt:lpstr>
      <vt:lpstr>1.3 修改待测文件</vt:lpstr>
      <vt:lpstr>1.4 编写桩文件</vt:lpstr>
      <vt:lpstr>1.4 编写桩文件</vt:lpstr>
      <vt:lpstr>1.4 编写桩文件</vt:lpstr>
      <vt:lpstr>1.4 编写桩文件</vt:lpstr>
      <vt:lpstr>1.4 编写桩文件</vt:lpstr>
      <vt:lpstr>1.4 编写桩文件</vt:lpstr>
      <vt:lpstr>1.5 编写测试文件</vt:lpstr>
      <vt:lpstr>1.5 编写测试文件</vt:lpstr>
      <vt:lpstr>1.6 编译</vt:lpstr>
      <vt:lpstr>1.7 命名空间的说明</vt:lpstr>
      <vt:lpstr>1.7 命名空间的说明</vt:lpstr>
      <vt:lpstr>1.8 覆盖率生成</vt:lpstr>
      <vt:lpstr>1.8 覆盖率生成</vt:lpstr>
      <vt:lpstr>1.8 覆盖率生成</vt:lpstr>
      <vt:lpstr>PowerPoint 演示文稿</vt:lpstr>
      <vt:lpstr>2.1 mock待测试类本身类的接口 (代码参照：代码举例/GMockC++mock自己的类成员函数)</vt:lpstr>
      <vt:lpstr>2.1 mock待测试类本身类的接口</vt:lpstr>
      <vt:lpstr>2.1.1 MOCK_METHOD，EXPECT_CALL，ON_CALL使用方法</vt:lpstr>
      <vt:lpstr>2.1.1 MOCK_METHOD，EXPECT_CALL，ON_CALL使用方法</vt:lpstr>
      <vt:lpstr>2.1.1 MOCK_METHOD，EXPECT_CALL，ON_CALL使用方法</vt:lpstr>
      <vt:lpstr>2.1.1 MOCK_METHOD，EXPECT_CALL，ON_CALL使用方法</vt:lpstr>
      <vt:lpstr>2.1.2 对输入参数进行预期</vt:lpstr>
      <vt:lpstr>2.2 需要打桩的类作为参数传入待测接口 (代码参照：代码举例/GMockC++_类作传入参数)</vt:lpstr>
      <vt:lpstr>2.2 需要打桩的类作为参数传入待测接口</vt:lpstr>
      <vt:lpstr>2.3.1 改变局部使用的类的返回值 (代码参照：代码举例/GMockC++_Singleton)</vt:lpstr>
      <vt:lpstr>2.3.1 改变局部使用的类的返回值</vt:lpstr>
      <vt:lpstr>2.3.1 改变局部使用的类的返回值</vt:lpstr>
      <vt:lpstr>2.3.1 改变局部使用的类的返回值</vt:lpstr>
      <vt:lpstr>2.3.1 改变局部使用的类的返回值</vt:lpstr>
      <vt:lpstr>2.3.1-1 ReturnRef  - 返回值类型是&amp;</vt:lpstr>
      <vt:lpstr>2.3.2 改变局部使用的类的输出参数 (代码参照：代码举例/GMockC++_SetArgFeree传出参数)</vt:lpstr>
      <vt:lpstr>2.3.2 改变局部使用的类的输出参数</vt:lpstr>
      <vt:lpstr>2.3.2 改变局部使用的类的输出参数</vt:lpstr>
      <vt:lpstr>2.3.2 改变局部使用的类的输出参数</vt:lpstr>
      <vt:lpstr>2.3.3-1SetArgReferee - 改变基本类型输出参数 (代码参照：代码举例/GMockC++_SetArgFeree传出参数)</vt:lpstr>
      <vt:lpstr>2.3.3-1SetArgReferee - 改变基本类型输出参数</vt:lpstr>
      <vt:lpstr>2.3.3-1SetArgReferee - 改变基本类型输出参数</vt:lpstr>
      <vt:lpstr>2.3.3-1SetArgReferee - 改变基本类型输出参数</vt:lpstr>
      <vt:lpstr>2.3.3-2  SetArgPointee - 改变指针类型输出参数            SetArrayArgument-改变数组类型输出参数  (代码参照：代码举例/GMockC++_SetArgPointee)</vt:lpstr>
      <vt:lpstr>2.3.3-2  SetArgPointee - 改变指针类型输出参数          SetArrayArgument-改变数组类型输出参数</vt:lpstr>
      <vt:lpstr>2.3.3-2  SetArgPointee - 改变指针类型输出参数          SetArrayArgument-改变数组类型输出参数</vt:lpstr>
      <vt:lpstr>2.3.3-3 输出参数类型是 向量 (代码参照：代码举例/smartphoneservice代码完成单体可参照)</vt:lpstr>
      <vt:lpstr>2.3.3-3 输出参数类型是 向量</vt:lpstr>
      <vt:lpstr>PowerPoint 演示文稿</vt:lpstr>
      <vt:lpstr>2.3.3-4 输出参数类型是 char*** (代码参照：代码举例/smartphoneservice代码完成单体可参照)</vt:lpstr>
      <vt:lpstr>2.3.3-4 输出参数类型是 char***</vt:lpstr>
      <vt:lpstr>2.3.3-4 输出参数类型是 char***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为了能控制桩函数getSettingReadyStatus()和get(const std::string &amp;type, const std::string &amp;key, std::string &amp;value)返回值以及get的输出参数value，我引入全局变量，具体方法如下：  1. 在test下创建testDefine.h，其他地方若想使用全局变量，包含头文件即可</vt:lpstr>
      <vt:lpstr>PowerPoint 演示文稿</vt:lpstr>
      <vt:lpstr>3.在gtest中，每次调用被测函数前修改全局变量的值，即可达到目的。    下方为Test_wfdServiceSetting.cpp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6.改造之后的WFDSetting.cpp单体覆盖结果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4.3 问题3：宏开关未被定义问题</vt:lpstr>
      <vt:lpstr>4.3 问题3：宏开关未被定义问题</vt:lpstr>
      <vt:lpstr>4.4 问题4：编译错误undefined问题</vt:lpstr>
      <vt:lpstr>4.5 问题5：测试中调不到桩函数的问题</vt:lpstr>
      <vt:lpstr>4.6 问题6：makefile中不允许出现../这种父目录的路径</vt:lpstr>
      <vt:lpstr>4.6 问题6：makefile中不允许出现../这种父目录的路径</vt:lpstr>
      <vt:lpstr>4.6 问题6：makefile中不允许出现../这种父目录的路径</vt:lpstr>
      <vt:lpstr>4.6 问题6：makefile中不允许出现../这种父目录的路径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UT</dc:title>
  <dc:creator>zhangning</dc:creator>
  <cp:lastModifiedBy>Lvlianwei</cp:lastModifiedBy>
  <cp:revision>487</cp:revision>
  <dcterms:created xsi:type="dcterms:W3CDTF">2018-07-31T03:04:31Z</dcterms:created>
  <dcterms:modified xsi:type="dcterms:W3CDTF">2019-08-12T02:29:06Z</dcterms:modified>
</cp:coreProperties>
</file>